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93" r:id="rId2"/>
    <p:sldId id="327" r:id="rId3"/>
    <p:sldId id="328" r:id="rId4"/>
    <p:sldId id="329" r:id="rId5"/>
    <p:sldId id="330" r:id="rId6"/>
    <p:sldId id="358" r:id="rId7"/>
    <p:sldId id="346" r:id="rId8"/>
    <p:sldId id="331" r:id="rId9"/>
    <p:sldId id="347" r:id="rId10"/>
    <p:sldId id="339" r:id="rId11"/>
    <p:sldId id="343" r:id="rId12"/>
    <p:sldId id="342" r:id="rId13"/>
    <p:sldId id="344" r:id="rId14"/>
    <p:sldId id="333" r:id="rId15"/>
    <p:sldId id="334" r:id="rId16"/>
    <p:sldId id="348" r:id="rId17"/>
    <p:sldId id="349" r:id="rId18"/>
    <p:sldId id="350" r:id="rId19"/>
    <p:sldId id="351" r:id="rId20"/>
    <p:sldId id="353" r:id="rId21"/>
    <p:sldId id="352" r:id="rId22"/>
    <p:sldId id="357" r:id="rId23"/>
    <p:sldId id="355" r:id="rId24"/>
    <p:sldId id="354" r:id="rId25"/>
    <p:sldId id="356" r:id="rId26"/>
    <p:sldId id="335" r:id="rId27"/>
    <p:sldId id="336" r:id="rId28"/>
    <p:sldId id="337" r:id="rId29"/>
    <p:sldId id="338" r:id="rId30"/>
    <p:sldId id="359" r:id="rId31"/>
    <p:sldId id="360" r:id="rId32"/>
    <p:sldId id="361" r:id="rId33"/>
    <p:sldId id="363" r:id="rId34"/>
    <p:sldId id="364" r:id="rId35"/>
    <p:sldId id="365" r:id="rId36"/>
    <p:sldId id="367" r:id="rId37"/>
    <p:sldId id="366" r:id="rId38"/>
    <p:sldId id="376" r:id="rId39"/>
    <p:sldId id="368" r:id="rId40"/>
    <p:sldId id="369" r:id="rId41"/>
    <p:sldId id="370" r:id="rId42"/>
    <p:sldId id="371" r:id="rId43"/>
    <p:sldId id="372" r:id="rId44"/>
    <p:sldId id="373" r:id="rId45"/>
    <p:sldId id="374" r:id="rId46"/>
    <p:sldId id="377" r:id="rId47"/>
    <p:sldId id="375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u, Tue" initials="VT" lastIdx="1" clrIdx="0">
    <p:extLst>
      <p:ext uri="{19B8F6BF-5375-455C-9EA6-DF929625EA0E}">
        <p15:presenceInfo xmlns:p15="http://schemas.microsoft.com/office/powerpoint/2012/main" userId="S-1-5-21-111288279-36659543-794563710-39120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4672" autoAdjust="0"/>
  </p:normalViewPr>
  <p:slideViewPr>
    <p:cSldViewPr snapToGrid="0">
      <p:cViewPr varScale="1">
        <p:scale>
          <a:sx n="112" d="100"/>
          <a:sy n="112" d="100"/>
        </p:scale>
        <p:origin x="126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png>
</file>

<file path=ppt/media/image11.jpeg>
</file>

<file path=ppt/media/image12.jpe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2F3DDC-C5AF-4FC7-BFC8-4A4E3266D0EB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A4E8B-77C8-4E02-8777-0093C741F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01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coban.com/2018/06/22/deeplearnin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beamandrew.github.io/deeplearning/2017/02/23/deep_learning_101_part1.html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Idea follow </a:t>
            </a:r>
            <a:r>
              <a:rPr lang="en-US" dirty="0" err="1"/>
              <a:t>Vblog</a:t>
            </a:r>
            <a:r>
              <a:rPr lang="en-US" dirty="0"/>
              <a:t>: </a:t>
            </a:r>
            <a:r>
              <a:rPr lang="en-US" dirty="0" err="1"/>
              <a:t>machinelearningcoban</a:t>
            </a:r>
            <a:r>
              <a:rPr lang="en-US" dirty="0"/>
              <a:t> and Deep Learning 101</a:t>
            </a:r>
          </a:p>
          <a:p>
            <a:r>
              <a:rPr lang="en-US" dirty="0">
                <a:hlinkClick r:id="rId3"/>
              </a:rPr>
              <a:t>Machine Learning </a:t>
            </a:r>
            <a:r>
              <a:rPr lang="en-US" dirty="0" err="1">
                <a:hlinkClick r:id="rId3"/>
              </a:rPr>
              <a:t>cơ</a:t>
            </a:r>
            <a:r>
              <a:rPr lang="en-US" dirty="0">
                <a:hlinkClick r:id="rId3"/>
              </a:rPr>
              <a:t> </a:t>
            </a:r>
            <a:r>
              <a:rPr lang="en-US" dirty="0" err="1">
                <a:hlinkClick r:id="rId3"/>
              </a:rPr>
              <a:t>bản</a:t>
            </a:r>
            <a:r>
              <a:rPr lang="en-US">
                <a:hlinkClick r:id="rId3"/>
              </a:rPr>
              <a:t> (machinelearningcoban.com)</a:t>
            </a:r>
            <a:endParaRPr lang="en-US"/>
          </a:p>
          <a:p>
            <a:r>
              <a:rPr lang="en-US">
                <a:hlinkClick r:id="rId4"/>
              </a:rPr>
              <a:t>Deep </a:t>
            </a:r>
            <a:r>
              <a:rPr lang="en-US" dirty="0">
                <a:hlinkClick r:id="rId4"/>
              </a:rPr>
              <a:t>Learning 101 - Part 1: History and Background (beamandrew.github.io)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772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look at the simple gray scale image below which contains 10 pixels on width &amp; height. The color scale has only 2 values (black &amp; white) or (binary -1 and 1), there fore the size of the following image is 10x10x1: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206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look at the simple gray scale image below which contains 10 pixels on width &amp; height. The color scale has only 2 values (black &amp; white) or (binary -1 and 1), there fore the size of the following image is 10x10x1: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009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look at the simple gray scale image below which contains 10 pixels on width &amp; height. The color scale has only 2 values (black &amp; white) or (binary -1 and 1), there fore the size of the following image is 10x10x1: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0095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look at the simple gray scale image below which contains 10 pixels on width &amp; height. The color scale has only 2 values (black &amp; white) or (binary -1 and 1), there fore the size of the following image is 10x10x1: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235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look at the simple gray scale image below which contains 10 pixels on width &amp; height. The color scale has only 2 values (black &amp; white) or (binary -1 and 1), there fore the size of the following image is 10x10x1: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4646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look at the simple gray scale image below which contains 10 pixels on width &amp; height. The color scale has only 2 values (black &amp; white) or (binary -1 and 1), there fore the size of the following image is 10x10x1: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9767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regular image contains colors RGB with each color scale from 0-255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09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regular image contains colors RGB with each color scale from 0-255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488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regular image contains colors RGB with each color scale from 0-255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3083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regular image contains colors RGB with each color scale from 0-255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908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look at the simple gray scale image below which contains 10 pixels on width &amp; height. The color scale has only 2 values (black &amp; white) or (binary -1 and 1), there fore the size of the following image is 10x10x1: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778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regular image contains colors RGB with each color scale from 0-255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76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look at the simple gray scale image below which contains 10 pixels on width &amp; height. The color scale has only 2 values (black &amp; white) or (binary -1 and 1), there fore the size of the following image is 10x10x1: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49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regular image contains colors RGB with each color scale from 0-255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70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Multiplied with 3 color channel RGB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445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Multiplied with 3 color channel RGB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164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Introduction of kernel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5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Multiplied with 3 color channel RGB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58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look at the simple gray scale image below which contains 10 pixels on width &amp; height. The color scale has only 2 values (black &amp; white) or (binary -1 and 1), there fore the size of the following image is 10x10x1: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A4E8B-77C8-4E02-8777-0093C741F68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11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43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959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81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22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41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10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1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929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08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83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9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72987-A1AD-4150-B446-9C74A7554B59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AC2AC-9605-4405-9E79-3F840E8D7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782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lh6.googleusercontent.com/BaYoH5amilp4WZKDEOvJk2mN6Vj-aJniVdxZoYqwVCHls7R8BIpn5hNhs_xsWxhcsabG4xPTaO-eypXvRaxrO1k1t_o-X0JsZ-isboHYruNi_YKVzCd3Q29YITct6BtDgzqGpkbW">
            <a:extLst>
              <a:ext uri="{FF2B5EF4-FFF2-40B4-BE49-F238E27FC236}">
                <a16:creationId xmlns:a16="http://schemas.microsoft.com/office/drawing/2014/main" id="{0CA88BE1-C840-4BBD-BC56-662B64087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340485" cy="1780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11285" y="2054759"/>
            <a:ext cx="117315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F0000"/>
                </a:solidFill>
              </a:rPr>
              <a:t>WORKSHOP</a:t>
            </a:r>
          </a:p>
          <a:p>
            <a:pPr algn="ctr"/>
            <a:r>
              <a:rPr lang="en-US" sz="5400" dirty="0">
                <a:solidFill>
                  <a:srgbClr val="FF0000"/>
                </a:solidFill>
              </a:rPr>
              <a:t>INTRODUCTION TO DEEP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643100-A35E-44C7-8D73-8EA766703A10}"/>
              </a:ext>
            </a:extLst>
          </p:cNvPr>
          <p:cNvSpPr txBox="1"/>
          <p:nvPr/>
        </p:nvSpPr>
        <p:spPr>
          <a:xfrm>
            <a:off x="7762672" y="4066162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Tue Vu, PhD</a:t>
            </a:r>
          </a:p>
          <a:p>
            <a:r>
              <a:rPr lang="en-US" dirty="0"/>
              <a:t>Research &amp; Data Science Services</a:t>
            </a:r>
          </a:p>
          <a:p>
            <a:r>
              <a:rPr lang="en-US" dirty="0"/>
              <a:t>SMU OIT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92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02AAF9-CC86-46B0-94E0-4B32479BD001}"/>
              </a:ext>
            </a:extLst>
          </p:cNvPr>
          <p:cNvSpPr txBox="1"/>
          <p:nvPr/>
        </p:nvSpPr>
        <p:spPr>
          <a:xfrm>
            <a:off x="1885950" y="2176442"/>
            <a:ext cx="8972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- dot product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1EBCA9-4973-41F5-A922-BF1863C9A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947" y="2664142"/>
            <a:ext cx="5978385" cy="23879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6219788-E1C7-4D09-8329-4B4A900E10C6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Conv2D: filter &amp; kernel</a:t>
            </a:r>
          </a:p>
        </p:txBody>
      </p:sp>
    </p:spTree>
    <p:extLst>
      <p:ext uri="{BB962C8B-B14F-4D97-AF65-F5344CB8AC3E}">
        <p14:creationId xmlns:p14="http://schemas.microsoft.com/office/powerpoint/2010/main" val="2970303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pic>
        <p:nvPicPr>
          <p:cNvPr id="14338" name="Picture 2" descr="https://www.saama.com/wp-content/uploads/2017/12/03.png">
            <a:extLst>
              <a:ext uri="{FF2B5EF4-FFF2-40B4-BE49-F238E27FC236}">
                <a16:creationId xmlns:a16="http://schemas.microsoft.com/office/drawing/2014/main" id="{A331C08E-F97D-4C33-B49E-501FAF3A8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5950" y="2580630"/>
            <a:ext cx="5276497" cy="4058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4B4F05C-5F9B-4BC8-8613-11AF64496CC4}"/>
              </a:ext>
            </a:extLst>
          </p:cNvPr>
          <p:cNvSpPr txBox="1"/>
          <p:nvPr/>
        </p:nvSpPr>
        <p:spPr>
          <a:xfrm>
            <a:off x="4960620" y="3154680"/>
            <a:ext cx="150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Blur filter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09366A-FB7F-45A5-BEFA-AC6CAB9C6784}"/>
              </a:ext>
            </a:extLst>
          </p:cNvPr>
          <p:cNvSpPr txBox="1"/>
          <p:nvPr/>
        </p:nvSpPr>
        <p:spPr>
          <a:xfrm>
            <a:off x="2194560" y="2345016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Kernel size (3,3)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DCA3C7-9AF0-4ABC-A8B6-EC1A0D2723CE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filter &amp; kernel</a:t>
            </a:r>
          </a:p>
        </p:txBody>
      </p:sp>
    </p:spTree>
    <p:extLst>
      <p:ext uri="{BB962C8B-B14F-4D97-AF65-F5344CB8AC3E}">
        <p14:creationId xmlns:p14="http://schemas.microsoft.com/office/powerpoint/2010/main" val="3531536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pic>
        <p:nvPicPr>
          <p:cNvPr id="17410" name="Picture 2" descr="https://www.saama.com/wp-content/uploads/2017/12/04.jpg">
            <a:extLst>
              <a:ext uri="{FF2B5EF4-FFF2-40B4-BE49-F238E27FC236}">
                <a16:creationId xmlns:a16="http://schemas.microsoft.com/office/drawing/2014/main" id="{A97CF62C-EE71-47DB-8A24-A1B85FA29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265" y="2811463"/>
            <a:ext cx="4829175" cy="356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B3BD08-ABFF-4511-9F42-3F669ACED6AD}"/>
              </a:ext>
            </a:extLst>
          </p:cNvPr>
          <p:cNvSpPr txBox="1"/>
          <p:nvPr/>
        </p:nvSpPr>
        <p:spPr>
          <a:xfrm>
            <a:off x="4960620" y="3154680"/>
            <a:ext cx="1988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Sharp filter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EB6BA8-8713-42D7-98F3-F42ED68F1B25}"/>
              </a:ext>
            </a:extLst>
          </p:cNvPr>
          <p:cNvSpPr txBox="1"/>
          <p:nvPr/>
        </p:nvSpPr>
        <p:spPr>
          <a:xfrm>
            <a:off x="2194560" y="2345016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Kernel size (3,3)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7EE01C-925D-4BC4-867A-0E263217D7CB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filter &amp; kernel</a:t>
            </a:r>
          </a:p>
        </p:txBody>
      </p:sp>
    </p:spTree>
    <p:extLst>
      <p:ext uri="{BB962C8B-B14F-4D97-AF65-F5344CB8AC3E}">
        <p14:creationId xmlns:p14="http://schemas.microsoft.com/office/powerpoint/2010/main" val="4242443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https://www.saama.com/wp-content/uploads/2017/12/05.jpg">
            <a:extLst>
              <a:ext uri="{FF2B5EF4-FFF2-40B4-BE49-F238E27FC236}">
                <a16:creationId xmlns:a16="http://schemas.microsoft.com/office/drawing/2014/main" id="{B36048AA-85BD-46F5-905D-5FD21B60D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220" y="2701074"/>
            <a:ext cx="4905375" cy="3621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769318D-EE6D-4318-AC6B-AA7F6E67D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A6CB49-FE30-40DC-9F06-CEDF0251F794}"/>
              </a:ext>
            </a:extLst>
          </p:cNvPr>
          <p:cNvSpPr txBox="1"/>
          <p:nvPr/>
        </p:nvSpPr>
        <p:spPr>
          <a:xfrm>
            <a:off x="4863464" y="3591560"/>
            <a:ext cx="24745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Edge detection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4C41E3-546E-461B-82DF-5F070E7AFDEA}"/>
              </a:ext>
            </a:extLst>
          </p:cNvPr>
          <p:cNvSpPr txBox="1"/>
          <p:nvPr/>
        </p:nvSpPr>
        <p:spPr>
          <a:xfrm>
            <a:off x="2194560" y="2345016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Kernel size (3,3)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26BDFC-4907-40F4-8296-9FB3133D29D7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filter &amp; kernel</a:t>
            </a:r>
          </a:p>
        </p:txBody>
      </p:sp>
    </p:spTree>
    <p:extLst>
      <p:ext uri="{BB962C8B-B14F-4D97-AF65-F5344CB8AC3E}">
        <p14:creationId xmlns:p14="http://schemas.microsoft.com/office/powerpoint/2010/main" val="243521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5B2508-B536-49C2-99F7-B69E525A2ECB}"/>
              </a:ext>
            </a:extLst>
          </p:cNvPr>
          <p:cNvSpPr txBox="1"/>
          <p:nvPr/>
        </p:nvSpPr>
        <p:spPr>
          <a:xfrm>
            <a:off x="462915" y="2638107"/>
            <a:ext cx="590931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CNN uses the Convolved Feature to reduce the image size by dot product with given kernel (filter)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image reduction without losing features and easier to process for good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D6E70"/>
                </a:solidFill>
                <a:latin typeface="open-sans"/>
              </a:rPr>
              <a:t>In CNNs, filters are not defined. The value of each filter is learned during the training process.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3C3391-4BEC-4B08-A645-AB580575918D}"/>
              </a:ext>
            </a:extLst>
          </p:cNvPr>
          <p:cNvSpPr txBox="1"/>
          <p:nvPr/>
        </p:nvSpPr>
        <p:spPr>
          <a:xfrm>
            <a:off x="1885950" y="2176442"/>
            <a:ext cx="8972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Convolved Feature with filter</a:t>
            </a:r>
          </a:p>
        </p:txBody>
      </p:sp>
      <p:pic>
        <p:nvPicPr>
          <p:cNvPr id="7172" name="Picture 4" descr="https://miro.medium.com/max/526/1*ZCjPUFrB6eHPRi4eyP6aaA.gif">
            <a:extLst>
              <a:ext uri="{FF2B5EF4-FFF2-40B4-BE49-F238E27FC236}">
                <a16:creationId xmlns:a16="http://schemas.microsoft.com/office/drawing/2014/main" id="{D79FDAE5-2753-4A3A-9A12-B32D55E1B4A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25" y="2407274"/>
            <a:ext cx="501015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5B0F09-EC97-400C-A2B7-A4755D3061D2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filter &amp; kernel</a:t>
            </a:r>
          </a:p>
        </p:txBody>
      </p:sp>
    </p:spTree>
    <p:extLst>
      <p:ext uri="{BB962C8B-B14F-4D97-AF65-F5344CB8AC3E}">
        <p14:creationId xmlns:p14="http://schemas.microsoft.com/office/powerpoint/2010/main" val="265073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pic>
        <p:nvPicPr>
          <p:cNvPr id="8194" name="Picture 2" descr="image">
            <a:extLst>
              <a:ext uri="{FF2B5EF4-FFF2-40B4-BE49-F238E27FC236}">
                <a16:creationId xmlns:a16="http://schemas.microsoft.com/office/drawing/2014/main" id="{BB7A8CD9-774E-46AD-8D98-0E6060D8D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2" y="2081960"/>
            <a:ext cx="8334375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202344E-18AA-4A1D-BB1F-87D313588B60}"/>
              </a:ext>
            </a:extLst>
          </p:cNvPr>
          <p:cNvSpPr/>
          <p:nvPr/>
        </p:nvSpPr>
        <p:spPr>
          <a:xfrm>
            <a:off x="9627870" y="2308225"/>
            <a:ext cx="1840230" cy="11207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Kernel size (3,3)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C1AA82C-F0AB-4DFA-BDAA-6C4D6178DA53}"/>
              </a:ext>
            </a:extLst>
          </p:cNvPr>
          <p:cNvSpPr/>
          <p:nvPr/>
        </p:nvSpPr>
        <p:spPr>
          <a:xfrm>
            <a:off x="9475470" y="4306103"/>
            <a:ext cx="2145030" cy="5029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 kernels = 3 filters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1888CEA-CFE4-4734-990C-FCBE408E79E9}"/>
              </a:ext>
            </a:extLst>
          </p:cNvPr>
          <p:cNvCxnSpPr/>
          <p:nvPr/>
        </p:nvCxnSpPr>
        <p:spPr>
          <a:xfrm flipH="1">
            <a:off x="8549640" y="4529287"/>
            <a:ext cx="9258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69D4FAF-920E-4ED8-BE30-2327D3BE56C2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filter &amp; kernel</a:t>
            </a:r>
          </a:p>
        </p:txBody>
      </p:sp>
    </p:spTree>
    <p:extLst>
      <p:ext uri="{BB962C8B-B14F-4D97-AF65-F5344CB8AC3E}">
        <p14:creationId xmlns:p14="http://schemas.microsoft.com/office/powerpoint/2010/main" val="1325554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stride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0BB42-0200-492A-B2E6-C93C1CBB1B35}"/>
              </a:ext>
            </a:extLst>
          </p:cNvPr>
          <p:cNvSpPr txBox="1"/>
          <p:nvPr/>
        </p:nvSpPr>
        <p:spPr>
          <a:xfrm>
            <a:off x="462914" y="2158047"/>
            <a:ext cx="8475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Stride tuned for the compression of images and video data</a:t>
            </a:r>
          </a:p>
        </p:txBody>
      </p:sp>
      <p:pic>
        <p:nvPicPr>
          <p:cNvPr id="20482" name="Picture 2" descr="https://miro.medium.com/max/706/1*EzHsj8GxCZ7pjfwL2ugFwQ.png">
            <a:extLst>
              <a:ext uri="{FF2B5EF4-FFF2-40B4-BE49-F238E27FC236}">
                <a16:creationId xmlns:a16="http://schemas.microsoft.com/office/drawing/2014/main" id="{406152DD-945E-4341-A5A1-5D0C8EBF9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006" y="3732133"/>
            <a:ext cx="2890595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F8F03F-97E7-4D12-9B6E-60B81908F8D4}"/>
              </a:ext>
            </a:extLst>
          </p:cNvPr>
          <p:cNvSpPr txBox="1"/>
          <p:nvPr/>
        </p:nvSpPr>
        <p:spPr>
          <a:xfrm>
            <a:off x="1337310" y="3275092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Stride = (1,1)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3774B71-5DB1-4F92-82CC-22C1F5123014}"/>
              </a:ext>
            </a:extLst>
          </p:cNvPr>
          <p:cNvCxnSpPr/>
          <p:nvPr/>
        </p:nvCxnSpPr>
        <p:spPr>
          <a:xfrm>
            <a:off x="792480" y="4652010"/>
            <a:ext cx="0" cy="3543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84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stride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0BB42-0200-492A-B2E6-C93C1CBB1B35}"/>
              </a:ext>
            </a:extLst>
          </p:cNvPr>
          <p:cNvSpPr txBox="1"/>
          <p:nvPr/>
        </p:nvSpPr>
        <p:spPr>
          <a:xfrm>
            <a:off x="462914" y="2158047"/>
            <a:ext cx="8475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Stride tuned for the compression of images and video data</a:t>
            </a:r>
          </a:p>
        </p:txBody>
      </p:sp>
      <p:pic>
        <p:nvPicPr>
          <p:cNvPr id="20482" name="Picture 2" descr="https://miro.medium.com/max/706/1*EzHsj8GxCZ7pjfwL2ugFwQ.png">
            <a:extLst>
              <a:ext uri="{FF2B5EF4-FFF2-40B4-BE49-F238E27FC236}">
                <a16:creationId xmlns:a16="http://schemas.microsoft.com/office/drawing/2014/main" id="{406152DD-945E-4341-A5A1-5D0C8EBF9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006" y="3732133"/>
            <a:ext cx="2890595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F8F03F-97E7-4D12-9B6E-60B81908F8D4}"/>
              </a:ext>
            </a:extLst>
          </p:cNvPr>
          <p:cNvSpPr txBox="1"/>
          <p:nvPr/>
        </p:nvSpPr>
        <p:spPr>
          <a:xfrm>
            <a:off x="1337310" y="3275092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Stride = (1,1)</a:t>
            </a:r>
          </a:p>
        </p:txBody>
      </p:sp>
      <p:pic>
        <p:nvPicPr>
          <p:cNvPr id="20484" name="Picture 4" descr="https://miro.medium.com/max/708/1*DLc-3SnCH-MBuHI6scpiLg.png">
            <a:extLst>
              <a:ext uri="{FF2B5EF4-FFF2-40B4-BE49-F238E27FC236}">
                <a16:creationId xmlns:a16="http://schemas.microsoft.com/office/drawing/2014/main" id="{C7F07979-78CB-45CD-ACF6-1476012CB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715" y="3749675"/>
            <a:ext cx="2822944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660B87-1C44-4F02-A009-BB4D77C39F7C}"/>
              </a:ext>
            </a:extLst>
          </p:cNvPr>
          <p:cNvSpPr txBox="1"/>
          <p:nvPr/>
        </p:nvSpPr>
        <p:spPr>
          <a:xfrm>
            <a:off x="4569962" y="3275092"/>
            <a:ext cx="152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Stride = (2,2)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3774B71-5DB1-4F92-82CC-22C1F5123014}"/>
              </a:ext>
            </a:extLst>
          </p:cNvPr>
          <p:cNvCxnSpPr/>
          <p:nvPr/>
        </p:nvCxnSpPr>
        <p:spPr>
          <a:xfrm>
            <a:off x="792480" y="4652010"/>
            <a:ext cx="0" cy="3543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C0804E2-0DEC-453E-9C8B-DFE821B2DE70}"/>
              </a:ext>
            </a:extLst>
          </p:cNvPr>
          <p:cNvCxnSpPr>
            <a:cxnSpLocks/>
          </p:cNvCxnSpPr>
          <p:nvPr/>
        </p:nvCxnSpPr>
        <p:spPr>
          <a:xfrm>
            <a:off x="3985260" y="4652010"/>
            <a:ext cx="0" cy="6515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005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stride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0BB42-0200-492A-B2E6-C93C1CBB1B35}"/>
              </a:ext>
            </a:extLst>
          </p:cNvPr>
          <p:cNvSpPr txBox="1"/>
          <p:nvPr/>
        </p:nvSpPr>
        <p:spPr>
          <a:xfrm>
            <a:off x="462914" y="2158047"/>
            <a:ext cx="8475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Stride tuned for the compression of images and video data</a:t>
            </a:r>
          </a:p>
        </p:txBody>
      </p:sp>
      <p:pic>
        <p:nvPicPr>
          <p:cNvPr id="20482" name="Picture 2" descr="https://miro.medium.com/max/706/1*EzHsj8GxCZ7pjfwL2ugFwQ.png">
            <a:extLst>
              <a:ext uri="{FF2B5EF4-FFF2-40B4-BE49-F238E27FC236}">
                <a16:creationId xmlns:a16="http://schemas.microsoft.com/office/drawing/2014/main" id="{406152DD-945E-4341-A5A1-5D0C8EBF9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006" y="3732133"/>
            <a:ext cx="2890595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F8F03F-97E7-4D12-9B6E-60B81908F8D4}"/>
              </a:ext>
            </a:extLst>
          </p:cNvPr>
          <p:cNvSpPr txBox="1"/>
          <p:nvPr/>
        </p:nvSpPr>
        <p:spPr>
          <a:xfrm>
            <a:off x="1337310" y="3275092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Stride = (1,1)</a:t>
            </a:r>
          </a:p>
        </p:txBody>
      </p:sp>
      <p:pic>
        <p:nvPicPr>
          <p:cNvPr id="20484" name="Picture 4" descr="https://miro.medium.com/max/708/1*DLc-3SnCH-MBuHI6scpiLg.png">
            <a:extLst>
              <a:ext uri="{FF2B5EF4-FFF2-40B4-BE49-F238E27FC236}">
                <a16:creationId xmlns:a16="http://schemas.microsoft.com/office/drawing/2014/main" id="{C7F07979-78CB-45CD-ACF6-1476012CB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715" y="3749675"/>
            <a:ext cx="2822944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660B87-1C44-4F02-A009-BB4D77C39F7C}"/>
              </a:ext>
            </a:extLst>
          </p:cNvPr>
          <p:cNvSpPr txBox="1"/>
          <p:nvPr/>
        </p:nvSpPr>
        <p:spPr>
          <a:xfrm>
            <a:off x="4569962" y="3275092"/>
            <a:ext cx="152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Stride = (2,2)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3774B71-5DB1-4F92-82CC-22C1F5123014}"/>
              </a:ext>
            </a:extLst>
          </p:cNvPr>
          <p:cNvCxnSpPr/>
          <p:nvPr/>
        </p:nvCxnSpPr>
        <p:spPr>
          <a:xfrm>
            <a:off x="792480" y="4652010"/>
            <a:ext cx="0" cy="3543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C0804E2-0DEC-453E-9C8B-DFE821B2DE70}"/>
              </a:ext>
            </a:extLst>
          </p:cNvPr>
          <p:cNvCxnSpPr>
            <a:cxnSpLocks/>
          </p:cNvCxnSpPr>
          <p:nvPr/>
        </p:nvCxnSpPr>
        <p:spPr>
          <a:xfrm>
            <a:off x="3985260" y="4652010"/>
            <a:ext cx="0" cy="6515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4" descr="https://miro.medium.com/max/708/1*DLc-3SnCH-MBuHI6scpiLg.png">
            <a:extLst>
              <a:ext uri="{FF2B5EF4-FFF2-40B4-BE49-F238E27FC236}">
                <a16:creationId xmlns:a16="http://schemas.microsoft.com/office/drawing/2014/main" id="{B732725A-807F-41CD-B830-CD7CBDE11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095" y="3761105"/>
            <a:ext cx="2822944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92579CB-CF0D-4C68-A640-90CF1F14D48A}"/>
              </a:ext>
            </a:extLst>
          </p:cNvPr>
          <p:cNvSpPr txBox="1"/>
          <p:nvPr/>
        </p:nvSpPr>
        <p:spPr>
          <a:xfrm>
            <a:off x="7402830" y="3264297"/>
            <a:ext cx="2392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Stride = (2,1) or (1,2)?</a:t>
            </a:r>
          </a:p>
          <a:p>
            <a:r>
              <a:rPr lang="en-US" dirty="0">
                <a:solidFill>
                  <a:srgbClr val="0000FF"/>
                </a:solidFill>
              </a:rPr>
              <a:t>Yes but not common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3044CCF-E37A-4AE4-A32D-026A0D13CB34}"/>
              </a:ext>
            </a:extLst>
          </p:cNvPr>
          <p:cNvCxnSpPr/>
          <p:nvPr/>
        </p:nvCxnSpPr>
        <p:spPr>
          <a:xfrm>
            <a:off x="7402830" y="4707255"/>
            <a:ext cx="0" cy="3543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568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padding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0BB42-0200-492A-B2E6-C93C1CBB1B35}"/>
              </a:ext>
            </a:extLst>
          </p:cNvPr>
          <p:cNvSpPr txBox="1"/>
          <p:nvPr/>
        </p:nvSpPr>
        <p:spPr>
          <a:xfrm>
            <a:off x="462914" y="2158047"/>
            <a:ext cx="113899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 The pixels located on the corners and the edges are used much less than those in the middle =&gt; the information on borders and edges are note preserved</a:t>
            </a: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E4209706-20FD-4BE0-9767-E152E2B03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90" y="2989044"/>
            <a:ext cx="501015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4791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B62E-C76F-4C08-B406-0B5F33760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FFE1F-5F12-4678-AD1F-0BD3B9353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Convolution Neural Network</a:t>
            </a:r>
          </a:p>
          <a:p>
            <a:pPr marL="514350" indent="-514350">
              <a:buAutoNum type="arabicPeriod"/>
            </a:pPr>
            <a:r>
              <a:rPr lang="en-US" dirty="0"/>
              <a:t>Recurrent Neural Network</a:t>
            </a:r>
          </a:p>
          <a:p>
            <a:pPr marL="514350" indent="-514350">
              <a:buAutoNum type="arabicPeriod"/>
            </a:pPr>
            <a:r>
              <a:rPr lang="en-US" dirty="0"/>
              <a:t>Long-Short Term Memory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  <p:pic>
        <p:nvPicPr>
          <p:cNvPr id="19458" name="Picture 2" descr="https://miro.medium.com/max/1320/1*B0sePmoFVdwA013UtPVx7A.gif">
            <a:extLst>
              <a:ext uri="{FF2B5EF4-FFF2-40B4-BE49-F238E27FC236}">
                <a16:creationId xmlns:a16="http://schemas.microsoft.com/office/drawing/2014/main" id="{B4B4AFE9-1CA4-4AFA-83E5-98140691DDB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4120" y="3324225"/>
            <a:ext cx="628650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0031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padding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0BB42-0200-492A-B2E6-C93C1CBB1B35}"/>
              </a:ext>
            </a:extLst>
          </p:cNvPr>
          <p:cNvSpPr txBox="1"/>
          <p:nvPr/>
        </p:nvSpPr>
        <p:spPr>
          <a:xfrm>
            <a:off x="462914" y="2158047"/>
            <a:ext cx="113899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 The pixels located on the corners and the edges are used much less than those in the middle =&gt; the information on borders and edges are note preserved</a:t>
            </a: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E4209706-20FD-4BE0-9767-E152E2B03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90" y="2989044"/>
            <a:ext cx="501015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297248-EA53-40E0-B3BC-B7D8D1EE5F47}"/>
              </a:ext>
            </a:extLst>
          </p:cNvPr>
          <p:cNvSpPr txBox="1"/>
          <p:nvPr/>
        </p:nvSpPr>
        <p:spPr>
          <a:xfrm>
            <a:off x="6595110" y="3429000"/>
            <a:ext cx="3223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Solution?</a:t>
            </a:r>
          </a:p>
        </p:txBody>
      </p:sp>
    </p:spTree>
    <p:extLst>
      <p:ext uri="{BB962C8B-B14F-4D97-AF65-F5344CB8AC3E}">
        <p14:creationId xmlns:p14="http://schemas.microsoft.com/office/powerpoint/2010/main" val="2068427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padding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0BB42-0200-492A-B2E6-C93C1CBB1B35}"/>
              </a:ext>
            </a:extLst>
          </p:cNvPr>
          <p:cNvSpPr txBox="1"/>
          <p:nvPr/>
        </p:nvSpPr>
        <p:spPr>
          <a:xfrm>
            <a:off x="462914" y="2158047"/>
            <a:ext cx="113899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 The pixels located on the corners and the edges are used much less than those in the middle =&gt; the information on borders and edges are not preserved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3933FC-83B3-47D3-9AFD-61443AB2446F}"/>
              </a:ext>
            </a:extLst>
          </p:cNvPr>
          <p:cNvSpPr txBox="1"/>
          <p:nvPr/>
        </p:nvSpPr>
        <p:spPr>
          <a:xfrm>
            <a:off x="6595110" y="3429000"/>
            <a:ext cx="6229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Solution?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479753-1C9A-4B83-8208-C242E659B3EE}"/>
              </a:ext>
            </a:extLst>
          </p:cNvPr>
          <p:cNvSpPr txBox="1"/>
          <p:nvPr/>
        </p:nvSpPr>
        <p:spPr>
          <a:xfrm>
            <a:off x="6492240" y="4173537"/>
            <a:ext cx="57359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Add rows and columns of 0 to the input images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The image on left was added with padding parameter P=2</a:t>
            </a:r>
          </a:p>
        </p:txBody>
      </p:sp>
      <p:pic>
        <p:nvPicPr>
          <p:cNvPr id="28674" name="Picture 2" descr="https://www.baeldung.com/wp-content/uploads/sites/4/2022/02/1_padding.png">
            <a:extLst>
              <a:ext uri="{FF2B5EF4-FFF2-40B4-BE49-F238E27FC236}">
                <a16:creationId xmlns:a16="http://schemas.microsoft.com/office/drawing/2014/main" id="{728BA343-A62A-46B7-86BE-30827F074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29" y="3429000"/>
            <a:ext cx="6310312" cy="253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79B769-688D-45A5-87DD-A5BEE7BE3C30}"/>
              </a:ext>
            </a:extLst>
          </p:cNvPr>
          <p:cNvSpPr txBox="1"/>
          <p:nvPr/>
        </p:nvSpPr>
        <p:spPr>
          <a:xfrm>
            <a:off x="628650" y="6309995"/>
            <a:ext cx="96012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(W, H)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5735EC-DBB3-4948-9F50-E389B4BB6898}"/>
              </a:ext>
            </a:extLst>
          </p:cNvPr>
          <p:cNvSpPr txBox="1"/>
          <p:nvPr/>
        </p:nvSpPr>
        <p:spPr>
          <a:xfrm>
            <a:off x="4290060" y="6309995"/>
            <a:ext cx="168783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(W + 2P, H + 2P)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9F7238-D6EB-4887-BA38-05C1A590C35C}"/>
              </a:ext>
            </a:extLst>
          </p:cNvPr>
          <p:cNvSpPr/>
          <p:nvPr/>
        </p:nvSpPr>
        <p:spPr>
          <a:xfrm>
            <a:off x="4149090" y="4013775"/>
            <a:ext cx="1645920" cy="135832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1048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 padding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0BB42-0200-492A-B2E6-C93C1CBB1B35}"/>
              </a:ext>
            </a:extLst>
          </p:cNvPr>
          <p:cNvSpPr txBox="1"/>
          <p:nvPr/>
        </p:nvSpPr>
        <p:spPr>
          <a:xfrm>
            <a:off x="462914" y="2158047"/>
            <a:ext cx="113899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 The pixels located on the corners and the edges are used much less than those in the middle =&gt; the information on borders and edges are not preserved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3933FC-83B3-47D3-9AFD-61443AB2446F}"/>
              </a:ext>
            </a:extLst>
          </p:cNvPr>
          <p:cNvSpPr txBox="1"/>
          <p:nvPr/>
        </p:nvSpPr>
        <p:spPr>
          <a:xfrm>
            <a:off x="6595110" y="3429000"/>
            <a:ext cx="6229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In </a:t>
            </a:r>
            <a:r>
              <a:rPr lang="en-US" sz="3200" b="1" dirty="0" err="1"/>
              <a:t>Keras</a:t>
            </a:r>
            <a:endParaRPr lang="en-US" sz="3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479753-1C9A-4B83-8208-C242E659B3EE}"/>
              </a:ext>
            </a:extLst>
          </p:cNvPr>
          <p:cNvSpPr txBox="1"/>
          <p:nvPr/>
        </p:nvSpPr>
        <p:spPr>
          <a:xfrm>
            <a:off x="6492240" y="4173537"/>
            <a:ext cx="57359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padding = “valid”: no padding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padding = “same”: padding with 0 evenly left/right, up/down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padding = “same” with strides = (1,1): output has same size as input	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</p:txBody>
      </p:sp>
      <p:pic>
        <p:nvPicPr>
          <p:cNvPr id="28674" name="Picture 2" descr="https://www.baeldung.com/wp-content/uploads/sites/4/2022/02/1_padding.png">
            <a:extLst>
              <a:ext uri="{FF2B5EF4-FFF2-40B4-BE49-F238E27FC236}">
                <a16:creationId xmlns:a16="http://schemas.microsoft.com/office/drawing/2014/main" id="{728BA343-A62A-46B7-86BE-30827F074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28" y="3429000"/>
            <a:ext cx="6310312" cy="253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79B769-688D-45A5-87DD-A5BEE7BE3C30}"/>
              </a:ext>
            </a:extLst>
          </p:cNvPr>
          <p:cNvSpPr txBox="1"/>
          <p:nvPr/>
        </p:nvSpPr>
        <p:spPr>
          <a:xfrm>
            <a:off x="628650" y="6309995"/>
            <a:ext cx="96012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(W, H)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5735EC-DBB3-4948-9F50-E389B4BB6898}"/>
              </a:ext>
            </a:extLst>
          </p:cNvPr>
          <p:cNvSpPr txBox="1"/>
          <p:nvPr/>
        </p:nvSpPr>
        <p:spPr>
          <a:xfrm>
            <a:off x="4290060" y="6309995"/>
            <a:ext cx="168783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(W + 2P, H + 2P)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9F7238-D6EB-4887-BA38-05C1A590C35C}"/>
              </a:ext>
            </a:extLst>
          </p:cNvPr>
          <p:cNvSpPr/>
          <p:nvPr/>
        </p:nvSpPr>
        <p:spPr>
          <a:xfrm>
            <a:off x="4149090" y="4013775"/>
            <a:ext cx="1645920" cy="135832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2736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794682-B6DF-4824-A260-45DDDDAB71F3}"/>
              </a:ext>
            </a:extLst>
          </p:cNvPr>
          <p:cNvSpPr txBox="1"/>
          <p:nvPr/>
        </p:nvSpPr>
        <p:spPr>
          <a:xfrm>
            <a:off x="6435090" y="2057400"/>
            <a:ext cx="552069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Formulation to compute the output size of a convolutional layer from an image with size (W, H)?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DB1526A-6FC5-4587-90D0-3723011BFF06}"/>
              </a:ext>
            </a:extLst>
          </p:cNvPr>
          <p:cNvGrpSpPr/>
          <p:nvPr/>
        </p:nvGrpSpPr>
        <p:grpSpPr>
          <a:xfrm>
            <a:off x="1885950" y="3831015"/>
            <a:ext cx="3357563" cy="2921257"/>
            <a:chOff x="4870608" y="3442395"/>
            <a:chExt cx="3357563" cy="2921257"/>
          </a:xfrm>
        </p:grpSpPr>
        <p:pic>
          <p:nvPicPr>
            <p:cNvPr id="6" name="Picture 2" descr="image">
              <a:extLst>
                <a:ext uri="{FF2B5EF4-FFF2-40B4-BE49-F238E27FC236}">
                  <a16:creationId xmlns:a16="http://schemas.microsoft.com/office/drawing/2014/main" id="{6D0741A0-6564-4CF3-8ED7-262D3A6C36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3634" b="58781"/>
            <a:stretch/>
          </p:blipFill>
          <p:spPr bwMode="auto">
            <a:xfrm>
              <a:off x="5322094" y="3809107"/>
              <a:ext cx="2906077" cy="25545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3FBFA2-97BE-48FB-B123-42A60553B1AC}"/>
                </a:ext>
              </a:extLst>
            </p:cNvPr>
            <p:cNvSpPr txBox="1"/>
            <p:nvPr/>
          </p:nvSpPr>
          <p:spPr>
            <a:xfrm>
              <a:off x="6563677" y="3442395"/>
              <a:ext cx="4229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W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BBE4EB-A975-4213-9511-92B9330F551A}"/>
                </a:ext>
              </a:extLst>
            </p:cNvPr>
            <p:cNvSpPr txBox="1"/>
            <p:nvPr/>
          </p:nvSpPr>
          <p:spPr>
            <a:xfrm>
              <a:off x="4870608" y="4855546"/>
              <a:ext cx="4229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2091166-518C-4795-BB05-8003584F9463}"/>
              </a:ext>
            </a:extLst>
          </p:cNvPr>
          <p:cNvSpPr txBox="1"/>
          <p:nvPr/>
        </p:nvSpPr>
        <p:spPr>
          <a:xfrm>
            <a:off x="1253493" y="1185555"/>
            <a:ext cx="66865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Depth (L): 3 or 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Number of Filter: 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kernel: (K, K): (3,3) or (5,5)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Stride (S, S): (1,1) or (2,2)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Padding (P)</a:t>
            </a:r>
          </a:p>
        </p:txBody>
      </p:sp>
    </p:spTree>
    <p:extLst>
      <p:ext uri="{BB962C8B-B14F-4D97-AF65-F5344CB8AC3E}">
        <p14:creationId xmlns:p14="http://schemas.microsoft.com/office/powerpoint/2010/main" val="1260819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253493" y="1185555"/>
            <a:ext cx="66865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Depth (L): 3 or 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Number of Filter: 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kernel: (K, K): (3,3) or (5,5)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Stride (S, S): (1,1) or (2,2)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Padding (P)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B76E6D-41BF-4779-BB3B-046410BA8948}"/>
              </a:ext>
            </a:extLst>
          </p:cNvPr>
          <p:cNvGrpSpPr/>
          <p:nvPr/>
        </p:nvGrpSpPr>
        <p:grpSpPr>
          <a:xfrm>
            <a:off x="2207886" y="3785225"/>
            <a:ext cx="2925333" cy="2535495"/>
            <a:chOff x="4870608" y="3442395"/>
            <a:chExt cx="2925333" cy="2535495"/>
          </a:xfrm>
        </p:grpSpPr>
        <p:pic>
          <p:nvPicPr>
            <p:cNvPr id="7" name="Picture 2" descr="image">
              <a:extLst>
                <a:ext uri="{FF2B5EF4-FFF2-40B4-BE49-F238E27FC236}">
                  <a16:creationId xmlns:a16="http://schemas.microsoft.com/office/drawing/2014/main" id="{67953055-9E3C-44E7-A790-36577376F23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24" t="6454" r="77555" b="65006"/>
            <a:stretch/>
          </p:blipFill>
          <p:spPr bwMode="auto">
            <a:xfrm>
              <a:off x="5787667" y="4209017"/>
              <a:ext cx="2008274" cy="1768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6B402E-9937-4A03-8B80-5AEF78CF4C8F}"/>
                </a:ext>
              </a:extLst>
            </p:cNvPr>
            <p:cNvSpPr txBox="1"/>
            <p:nvPr/>
          </p:nvSpPr>
          <p:spPr>
            <a:xfrm>
              <a:off x="6563676" y="3442395"/>
              <a:ext cx="6729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W</a:t>
              </a:r>
              <a:r>
                <a:rPr lang="en-US" sz="2400" b="1" baseline="-25000" dirty="0"/>
                <a:t>in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61D8B79-6F62-4118-B51C-B27EE4DA23B5}"/>
                </a:ext>
              </a:extLst>
            </p:cNvPr>
            <p:cNvSpPr txBox="1"/>
            <p:nvPr/>
          </p:nvSpPr>
          <p:spPr>
            <a:xfrm>
              <a:off x="4870608" y="4855546"/>
              <a:ext cx="5600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err="1"/>
                <a:t>H</a:t>
              </a:r>
              <a:r>
                <a:rPr lang="en-US" sz="2400" b="1" baseline="-25000" dirty="0" err="1"/>
                <a:t>in</a:t>
              </a:r>
              <a:endParaRPr lang="en-US" sz="2400" b="1" baseline="-25000" dirty="0"/>
            </a:p>
          </p:txBody>
        </p:sp>
      </p:grp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23EA9F9-0482-44E4-8418-C998D8496A52}"/>
              </a:ext>
            </a:extLst>
          </p:cNvPr>
          <p:cNvSpPr/>
          <p:nvPr/>
        </p:nvSpPr>
        <p:spPr>
          <a:xfrm>
            <a:off x="5406390" y="5244166"/>
            <a:ext cx="1383030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 descr="image">
            <a:extLst>
              <a:ext uri="{FF2B5EF4-FFF2-40B4-BE49-F238E27FC236}">
                <a16:creationId xmlns:a16="http://schemas.microsoft.com/office/drawing/2014/main" id="{694E8F7D-13B3-487C-99B0-5C43E56710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674" t="70803"/>
          <a:stretch/>
        </p:blipFill>
        <p:spPr bwMode="auto">
          <a:xfrm>
            <a:off x="7806690" y="4508845"/>
            <a:ext cx="2274570" cy="1932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DC3F89B-5026-4930-B40C-69FA387F5C59}"/>
              </a:ext>
            </a:extLst>
          </p:cNvPr>
          <p:cNvSpPr txBox="1"/>
          <p:nvPr/>
        </p:nvSpPr>
        <p:spPr>
          <a:xfrm>
            <a:off x="7886700" y="6366510"/>
            <a:ext cx="219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Convoluted features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6E4A740-9EEA-4C02-B8D7-618F8B125653}"/>
                  </a:ext>
                </a:extLst>
              </p:cNvPr>
              <p:cNvSpPr txBox="1"/>
              <p:nvPr/>
            </p:nvSpPr>
            <p:spPr>
              <a:xfrm>
                <a:off x="7623196" y="3953921"/>
                <a:ext cx="2641557" cy="5204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b="0" i="1" baseline="-25000" smtClean="0">
                          <a:latin typeface="Cambria Math" panose="02040503050406030204" pitchFamily="18" charset="0"/>
                        </a:rPr>
                        <m:t>𝑜𝑢𝑡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6E4A740-9EEA-4C02-B8D7-618F8B1256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3196" y="3953921"/>
                <a:ext cx="2641557" cy="52046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3B6464E-D434-4589-AC48-2CB6D2E0C78E}"/>
                  </a:ext>
                </a:extLst>
              </p:cNvPr>
              <p:cNvSpPr txBox="1"/>
              <p:nvPr/>
            </p:nvSpPr>
            <p:spPr>
              <a:xfrm rot="16200000">
                <a:off x="6146776" y="5232176"/>
                <a:ext cx="2519728" cy="5204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b="0" i="1" baseline="-25000" smtClean="0">
                          <a:latin typeface="Cambria Math" panose="02040503050406030204" pitchFamily="18" charset="0"/>
                        </a:rPr>
                        <m:t>𝑜𝑢𝑡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3B6464E-D434-4589-AC48-2CB6D2E0C7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146776" y="5232176"/>
                <a:ext cx="2519728" cy="52046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562DCB02-3338-4048-B1C1-E0163F5090EF}"/>
              </a:ext>
            </a:extLst>
          </p:cNvPr>
          <p:cNvSpPr txBox="1"/>
          <p:nvPr/>
        </p:nvSpPr>
        <p:spPr>
          <a:xfrm>
            <a:off x="6435090" y="2057400"/>
            <a:ext cx="552069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Formulation to compute the output size of a convolutional layer from an image with size (W, H)?</a:t>
            </a:r>
          </a:p>
        </p:txBody>
      </p:sp>
    </p:spTree>
    <p:extLst>
      <p:ext uri="{BB962C8B-B14F-4D97-AF65-F5344CB8AC3E}">
        <p14:creationId xmlns:p14="http://schemas.microsoft.com/office/powerpoint/2010/main" val="1765674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CEAD2B72-77BC-4835-9C4D-B4022DFAA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9" t="17287" r="50575" b="30047"/>
          <a:stretch/>
        </p:blipFill>
        <p:spPr bwMode="auto">
          <a:xfrm>
            <a:off x="7829548" y="3380978"/>
            <a:ext cx="3922773" cy="329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5520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How to add Conv2D in </a:t>
            </a:r>
            <a:r>
              <a:rPr lang="en-US" sz="3200" dirty="0" err="1">
                <a:solidFill>
                  <a:srgbClr val="0000FF"/>
                </a:solidFill>
              </a:rPr>
              <a:t>keras</a:t>
            </a:r>
            <a:r>
              <a:rPr lang="en-US" sz="3200" dirty="0">
                <a:solidFill>
                  <a:srgbClr val="0000FF"/>
                </a:solidFill>
              </a:rPr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8F6CBD-AE38-4D77-9D4D-5B26188715AA}"/>
              </a:ext>
            </a:extLst>
          </p:cNvPr>
          <p:cNvSpPr/>
          <p:nvPr/>
        </p:nvSpPr>
        <p:spPr>
          <a:xfrm>
            <a:off x="411481" y="2457520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model = Sequential()</a:t>
            </a:r>
          </a:p>
          <a:p>
            <a:r>
              <a:rPr lang="en-US" sz="2000" dirty="0" err="1"/>
              <a:t>model.add</a:t>
            </a:r>
            <a:r>
              <a:rPr lang="en-US" sz="2000" dirty="0"/>
              <a:t>(Conv2D(</a:t>
            </a:r>
            <a:r>
              <a:rPr lang="en-US" sz="2000" dirty="0">
                <a:solidFill>
                  <a:srgbClr val="FF0000"/>
                </a:solidFill>
              </a:rPr>
              <a:t>F,</a:t>
            </a:r>
            <a:r>
              <a:rPr lang="en-US" sz="2000" dirty="0"/>
              <a:t> (</a:t>
            </a:r>
            <a:r>
              <a:rPr lang="en-US" sz="2000" dirty="0">
                <a:solidFill>
                  <a:srgbClr val="FF0000"/>
                </a:solidFill>
              </a:rPr>
              <a:t>K, K</a:t>
            </a:r>
            <a:r>
              <a:rPr lang="en-US" sz="2000" dirty="0"/>
              <a:t>), strides=(</a:t>
            </a:r>
            <a:r>
              <a:rPr lang="en-US" sz="2000" dirty="0">
                <a:solidFill>
                  <a:srgbClr val="FF0000"/>
                </a:solidFill>
              </a:rPr>
              <a:t>S, S</a:t>
            </a:r>
            <a:r>
              <a:rPr lang="en-US" sz="2000" dirty="0"/>
              <a:t>), activation='</a:t>
            </a:r>
            <a:r>
              <a:rPr lang="en-US" sz="2000" dirty="0" err="1"/>
              <a:t>relu</a:t>
            </a:r>
            <a:r>
              <a:rPr lang="en-US" sz="2000" dirty="0"/>
              <a:t>’, padding=“same”, </a:t>
            </a:r>
            <a:r>
              <a:rPr lang="en-US" sz="2000" dirty="0" err="1"/>
              <a:t>input_shape</a:t>
            </a:r>
            <a:r>
              <a:rPr lang="en-US" sz="2000" dirty="0"/>
              <a:t>=(32, 32, </a:t>
            </a:r>
            <a:r>
              <a:rPr lang="en-US" sz="2000" dirty="0">
                <a:solidFill>
                  <a:srgbClr val="FF0000"/>
                </a:solidFill>
              </a:rPr>
              <a:t>L</a:t>
            </a:r>
            <a:r>
              <a:rPr lang="en-US" sz="2000" dirty="0"/>
              <a:t>)))</a:t>
            </a:r>
          </a:p>
        </p:txBody>
      </p:sp>
    </p:spTree>
    <p:extLst>
      <p:ext uri="{BB962C8B-B14F-4D97-AF65-F5344CB8AC3E}">
        <p14:creationId xmlns:p14="http://schemas.microsoft.com/office/powerpoint/2010/main" val="7749671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02AAF9-CC86-46B0-94E0-4B32479BD001}"/>
              </a:ext>
            </a:extLst>
          </p:cNvPr>
          <p:cNvSpPr txBox="1"/>
          <p:nvPr/>
        </p:nvSpPr>
        <p:spPr>
          <a:xfrm>
            <a:off x="1885950" y="1485900"/>
            <a:ext cx="8972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Convolutional Layer (CNN or </a:t>
            </a:r>
            <a:r>
              <a:rPr lang="en-US" sz="3200" dirty="0" err="1">
                <a:solidFill>
                  <a:srgbClr val="0000FF"/>
                </a:solidFill>
              </a:rPr>
              <a:t>ConvNet</a:t>
            </a:r>
            <a:r>
              <a:rPr lang="en-US" sz="3200" dirty="0">
                <a:solidFill>
                  <a:srgbClr val="0000FF"/>
                </a:solidFill>
              </a:rPr>
              <a:t>):</a:t>
            </a:r>
          </a:p>
          <a:p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12290" name="Picture 2" descr="image">
            <a:extLst>
              <a:ext uri="{FF2B5EF4-FFF2-40B4-BE49-F238E27FC236}">
                <a16:creationId xmlns:a16="http://schemas.microsoft.com/office/drawing/2014/main" id="{85FA72EE-95C1-4A1A-A390-C3980C40A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0705" y="2396561"/>
            <a:ext cx="5800725" cy="409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21CE4B-1FDC-478C-8BBD-2BC252A3FC34}"/>
              </a:ext>
            </a:extLst>
          </p:cNvPr>
          <p:cNvSpPr txBox="1"/>
          <p:nvPr/>
        </p:nvSpPr>
        <p:spPr>
          <a:xfrm>
            <a:off x="422910" y="2580630"/>
            <a:ext cx="5269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CNN will reduce the original RGB images to its Convolutional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layers can be applied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2AE2FF2-C718-49F5-9FAE-74AE1088CC39}"/>
              </a:ext>
            </a:extLst>
          </p:cNvPr>
          <p:cNvCxnSpPr/>
          <p:nvPr/>
        </p:nvCxnSpPr>
        <p:spPr>
          <a:xfrm>
            <a:off x="10435590" y="2440007"/>
            <a:ext cx="1143000" cy="106900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301479F-F5D1-4D53-8083-B25714B17037}"/>
              </a:ext>
            </a:extLst>
          </p:cNvPr>
          <p:cNvSpPr txBox="1"/>
          <p:nvPr/>
        </p:nvSpPr>
        <p:spPr>
          <a:xfrm rot="2461851">
            <a:off x="10777991" y="2689456"/>
            <a:ext cx="765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filters</a:t>
            </a:r>
          </a:p>
        </p:txBody>
      </p:sp>
    </p:spTree>
    <p:extLst>
      <p:ext uri="{BB962C8B-B14F-4D97-AF65-F5344CB8AC3E}">
        <p14:creationId xmlns:p14="http://schemas.microsoft.com/office/powerpoint/2010/main" val="18397667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02AAF9-CC86-46B0-94E0-4B32479BD001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Pooling Layer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CC2169-D87E-4AF2-967C-00F14352051B}"/>
              </a:ext>
            </a:extLst>
          </p:cNvPr>
          <p:cNvSpPr/>
          <p:nvPr/>
        </p:nvSpPr>
        <p:spPr>
          <a:xfrm>
            <a:off x="1139190" y="2666136"/>
            <a:ext cx="935355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Pooling Layer should follow Convolutional 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Similar to the Convolutional Layer, the Pooling layer is responsible for reducing the spatial size of the Convolved Feature.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is to decrease the computational power required to process the data through dimensionality reduction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Two types of Pooling: Max Pooling &amp; Average Pooling.</a:t>
            </a:r>
          </a:p>
        </p:txBody>
      </p:sp>
    </p:spTree>
    <p:extLst>
      <p:ext uri="{BB962C8B-B14F-4D97-AF65-F5344CB8AC3E}">
        <p14:creationId xmlns:p14="http://schemas.microsoft.com/office/powerpoint/2010/main" val="35968483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pic>
        <p:nvPicPr>
          <p:cNvPr id="10242" name="Picture 2" descr="image">
            <a:extLst>
              <a:ext uri="{FF2B5EF4-FFF2-40B4-BE49-F238E27FC236}">
                <a16:creationId xmlns:a16="http://schemas.microsoft.com/office/drawing/2014/main" id="{8B86E82A-A175-420F-8A17-2226763F3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770" y="1955800"/>
            <a:ext cx="5676900" cy="418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8C12E0-EAEB-4AAA-BE09-CBDBFB93CE80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Pooling Layer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170441-4296-4C4B-B81B-ACB36046B198}"/>
              </a:ext>
            </a:extLst>
          </p:cNvPr>
          <p:cNvSpPr/>
          <p:nvPr/>
        </p:nvSpPr>
        <p:spPr>
          <a:xfrm>
            <a:off x="2087880" y="6308209"/>
            <a:ext cx="75361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Helvetica Neue"/>
              </a:rPr>
              <a:t>In which Max Pooling performs a lot better than Average Pooling.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741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02AAF9-CC86-46B0-94E0-4B32479BD001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Pooling Layer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B6824E-35A2-4169-AED8-24B653DA46CD}"/>
              </a:ext>
            </a:extLst>
          </p:cNvPr>
          <p:cNvSpPr/>
          <p:nvPr/>
        </p:nvSpPr>
        <p:spPr>
          <a:xfrm>
            <a:off x="3196113" y="226279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The image after Max Pooling layer would look like: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28D436-7AB5-49E6-825C-CCC692D62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887" y="2724458"/>
            <a:ext cx="5685473" cy="371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63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76A80-746D-4546-AB5A-26342DBFB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CNNs are one type of ANN which utilize the neuron, kernel, activation function.</a:t>
            </a:r>
          </a:p>
          <a:p>
            <a:r>
              <a:rPr lang="en-US" dirty="0"/>
              <a:t>Inputs </a:t>
            </a:r>
            <a:r>
              <a:rPr lang="en-US" dirty="0">
                <a:solidFill>
                  <a:srgbClr val="FF0000"/>
                </a:solidFill>
              </a:rPr>
              <a:t>must be </a:t>
            </a:r>
            <a:r>
              <a:rPr lang="en-US" dirty="0"/>
              <a:t>in images (or assumed to be images in 2D format)</a:t>
            </a:r>
          </a:p>
          <a:p>
            <a:r>
              <a:rPr lang="en-US" dirty="0"/>
              <a:t>Using Forward &amp; Backpropagation technique with certain property to process it faster</a:t>
            </a:r>
          </a:p>
          <a:p>
            <a:r>
              <a:rPr lang="en-US" dirty="0"/>
              <a:t>CNNs best for object detection, image classification, computer vision</a:t>
            </a:r>
          </a:p>
        </p:txBody>
      </p:sp>
      <p:pic>
        <p:nvPicPr>
          <p:cNvPr id="2050" name="Picture 2" descr="https://www.bing.com/th?id=OIP.alePWgdMrQeS7-WBVd0MVAHaE4&amp;w=200&amp;h=131&amp;rs=1&amp;qlt=80&amp;o=6&amp;pid=3.1">
            <a:extLst>
              <a:ext uri="{FF2B5EF4-FFF2-40B4-BE49-F238E27FC236}">
                <a16:creationId xmlns:a16="http://schemas.microsoft.com/office/drawing/2014/main" id="{713403D4-DAF3-4C9A-9561-CD042FDB7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609" y="4702493"/>
            <a:ext cx="3046545" cy="1995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ee the source image">
            <a:extLst>
              <a:ext uri="{FF2B5EF4-FFF2-40B4-BE49-F238E27FC236}">
                <a16:creationId xmlns:a16="http://schemas.microsoft.com/office/drawing/2014/main" id="{57FBBA3E-C480-46C3-8DEB-FCED91440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215" y="4731544"/>
            <a:ext cx="3495886" cy="1966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computer vision">
            <a:extLst>
              <a:ext uri="{FF2B5EF4-FFF2-40B4-BE49-F238E27FC236}">
                <a16:creationId xmlns:a16="http://schemas.microsoft.com/office/drawing/2014/main" id="{564F5C90-42F4-4AC9-89C0-D2A4CD40D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600" y="4757420"/>
            <a:ext cx="2209800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23684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101FF-9A36-4D77-BB6E-79C0709531CF}"/>
              </a:ext>
            </a:extLst>
          </p:cNvPr>
          <p:cNvSpPr txBox="1"/>
          <p:nvPr/>
        </p:nvSpPr>
        <p:spPr>
          <a:xfrm>
            <a:off x="7463790" y="2349798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(10,10,1)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02AAF9-CC86-46B0-94E0-4B32479BD001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Flatten Layer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0BE05C-A49E-4777-BF04-5749BB0AF02D}"/>
              </a:ext>
            </a:extLst>
          </p:cNvPr>
          <p:cNvSpPr/>
          <p:nvPr/>
        </p:nvSpPr>
        <p:spPr>
          <a:xfrm>
            <a:off x="169545" y="2217688"/>
            <a:ext cx="729424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Helvetica Neue"/>
              </a:rPr>
              <a:t>Once the images have passed through Convolution Layer and Pooling Layer, its size has been reduced greatly and ready for MLP training (or to another Convolution steps).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Helvetica Neue"/>
              </a:rPr>
              <a:t>The image is then flatten to a column vector and passed through feed-forward NN and </a:t>
            </a:r>
            <a:r>
              <a:rPr lang="en-US" sz="2400" dirty="0" err="1">
                <a:solidFill>
                  <a:srgbClr val="333333"/>
                </a:solidFill>
                <a:latin typeface="Helvetica Neue"/>
              </a:rPr>
              <a:t>BackPropagation</a:t>
            </a:r>
            <a:r>
              <a:rPr lang="en-US" sz="2400" dirty="0">
                <a:solidFill>
                  <a:srgbClr val="333333"/>
                </a:solidFill>
                <a:latin typeface="Helvetica Neue"/>
              </a:rPr>
              <a:t> applied to every iteration.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333333"/>
                </a:solidFill>
                <a:latin typeface="Helvetica Neue"/>
              </a:rPr>
              <a:t>Softmax</a:t>
            </a:r>
            <a:r>
              <a:rPr lang="en-US" sz="2400" dirty="0">
                <a:solidFill>
                  <a:srgbClr val="333333"/>
                </a:solidFill>
                <a:latin typeface="Helvetica Neue"/>
              </a:rPr>
              <a:t> activation function is applied to classified the multi-output/multi-labels</a:t>
            </a:r>
            <a:endParaRPr lang="en-US" sz="24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48B413-3307-475C-A565-B6E4A09A0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9530" y="2349798"/>
            <a:ext cx="4628690" cy="291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4633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4F12DF-39AD-4DC0-A7A4-D7D4F71D6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pic>
        <p:nvPicPr>
          <p:cNvPr id="38914" name="Picture 2" descr="https://miro.medium.com/max/1398/1*ePgozv3WJymCYHUQdKHELw.jpeg">
            <a:extLst>
              <a:ext uri="{FF2B5EF4-FFF2-40B4-BE49-F238E27FC236}">
                <a16:creationId xmlns:a16="http://schemas.microsoft.com/office/drawing/2014/main" id="{548B176C-AA3F-4694-9F77-E5DD64EB5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800" y="1864042"/>
            <a:ext cx="9242719" cy="437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983633A-F978-4AA9-9CFC-CCDACC1DBFA1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A Sample of CNN: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5816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4F12DF-39AD-4DC0-A7A4-D7D4F71D6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289DEA-477A-4A5C-A860-D29A2CF9913C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Lenet-5 (1998) by Yann </a:t>
            </a:r>
            <a:r>
              <a:rPr lang="en-US" sz="3200" dirty="0" err="1">
                <a:solidFill>
                  <a:srgbClr val="0000FF"/>
                </a:solidFill>
              </a:rPr>
              <a:t>LeCun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39938" name="Picture 2" descr="See the source image">
            <a:extLst>
              <a:ext uri="{FF2B5EF4-FFF2-40B4-BE49-F238E27FC236}">
                <a16:creationId xmlns:a16="http://schemas.microsoft.com/office/drawing/2014/main" id="{E34D6B45-7448-4C9E-98EB-3F6D0097B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380" y="1914723"/>
            <a:ext cx="8103870" cy="2241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1N7SV3VtEiK0eSQRpwgCvsg">
            <a:extLst>
              <a:ext uri="{FF2B5EF4-FFF2-40B4-BE49-F238E27FC236}">
                <a16:creationId xmlns:a16="http://schemas.microsoft.com/office/drawing/2014/main" id="{D81AF926-38D0-48A4-A870-30C956A567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35" t="8273" r="2832" b="12571"/>
          <a:stretch/>
        </p:blipFill>
        <p:spPr bwMode="auto">
          <a:xfrm>
            <a:off x="11099643" y="1888045"/>
            <a:ext cx="508313" cy="2241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0A131FA-0778-4BBA-8F07-7DD8EF861461}"/>
              </a:ext>
            </a:extLst>
          </p:cNvPr>
          <p:cNvSpPr/>
          <p:nvPr/>
        </p:nvSpPr>
        <p:spPr>
          <a:xfrm>
            <a:off x="361950" y="4464160"/>
            <a:ext cx="1024509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LeNet-5 is designed for handwritten and machine-printed character recognition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Input of 32x32x1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Total parameters: 60k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Activation function: tanh</a:t>
            </a:r>
          </a:p>
        </p:txBody>
      </p:sp>
    </p:spTree>
    <p:extLst>
      <p:ext uri="{BB962C8B-B14F-4D97-AF65-F5344CB8AC3E}">
        <p14:creationId xmlns:p14="http://schemas.microsoft.com/office/powerpoint/2010/main" val="9590402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4F12DF-39AD-4DC0-A7A4-D7D4F71D6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289DEA-477A-4A5C-A860-D29A2CF9913C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Lenet-5 (1998) by Yann </a:t>
            </a:r>
            <a:r>
              <a:rPr lang="en-US" sz="3200" dirty="0" err="1">
                <a:solidFill>
                  <a:srgbClr val="0000FF"/>
                </a:solidFill>
              </a:rPr>
              <a:t>LeCun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39938" name="Picture 2" descr="See the source image">
            <a:extLst>
              <a:ext uri="{FF2B5EF4-FFF2-40B4-BE49-F238E27FC236}">
                <a16:creationId xmlns:a16="http://schemas.microsoft.com/office/drawing/2014/main" id="{E34D6B45-7448-4C9E-98EB-3F6D0097B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380" y="1914723"/>
            <a:ext cx="8103870" cy="2241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66728E-6D44-453C-82C6-CA66DBA4F31D}"/>
              </a:ext>
            </a:extLst>
          </p:cNvPr>
          <p:cNvSpPr/>
          <p:nvPr/>
        </p:nvSpPr>
        <p:spPr>
          <a:xfrm>
            <a:off x="0" y="4155950"/>
            <a:ext cx="1113282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model = Sequential()</a:t>
            </a:r>
          </a:p>
          <a:p>
            <a:r>
              <a:rPr lang="en-US" dirty="0" err="1"/>
              <a:t>model.add</a:t>
            </a:r>
            <a:r>
              <a:rPr lang="en-US" dirty="0"/>
              <a:t>(Conv2D(</a:t>
            </a:r>
            <a:r>
              <a:rPr lang="en-US" dirty="0">
                <a:solidFill>
                  <a:srgbClr val="FF0000"/>
                </a:solidFill>
              </a:rPr>
              <a:t>6,</a:t>
            </a:r>
            <a:r>
              <a:rPr lang="en-US" dirty="0"/>
              <a:t> (</a:t>
            </a:r>
            <a:r>
              <a:rPr lang="en-US" dirty="0">
                <a:solidFill>
                  <a:srgbClr val="FF0000"/>
                </a:solidFill>
              </a:rPr>
              <a:t>5, 5</a:t>
            </a:r>
            <a:r>
              <a:rPr lang="en-US" dirty="0"/>
              <a:t>), strides=(</a:t>
            </a:r>
            <a:r>
              <a:rPr lang="en-US" dirty="0">
                <a:solidFill>
                  <a:srgbClr val="FF0000"/>
                </a:solidFill>
              </a:rPr>
              <a:t>1, 1</a:t>
            </a:r>
            <a:r>
              <a:rPr lang="en-US" dirty="0"/>
              <a:t>), activation=‘tanh’, padding=“valid”, </a:t>
            </a:r>
            <a:r>
              <a:rPr lang="en-US" dirty="0" err="1"/>
              <a:t>input_shape</a:t>
            </a:r>
            <a:r>
              <a:rPr lang="en-US" dirty="0"/>
              <a:t>=(32, 32, 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)))</a:t>
            </a:r>
          </a:p>
          <a:p>
            <a:r>
              <a:rPr lang="en-US" dirty="0" err="1"/>
              <a:t>model.add</a:t>
            </a:r>
            <a:r>
              <a:rPr lang="en-US" dirty="0"/>
              <a:t>(AveragePooling2D(</a:t>
            </a:r>
            <a:r>
              <a:rPr lang="en-US" dirty="0" err="1"/>
              <a:t>pool_size</a:t>
            </a:r>
            <a:r>
              <a:rPr lang="en-US" dirty="0"/>
              <a:t>=(</a:t>
            </a:r>
            <a:r>
              <a:rPr lang="en-US" dirty="0">
                <a:solidFill>
                  <a:srgbClr val="FF0000"/>
                </a:solidFill>
              </a:rPr>
              <a:t>2,2</a:t>
            </a:r>
            <a:r>
              <a:rPr lang="en-US" dirty="0"/>
              <a:t>),strides=(</a:t>
            </a:r>
            <a:r>
              <a:rPr lang="en-US" dirty="0">
                <a:solidFill>
                  <a:srgbClr val="FF0000"/>
                </a:solidFill>
              </a:rPr>
              <a:t>2,2</a:t>
            </a:r>
            <a:r>
              <a:rPr lang="en-US" dirty="0"/>
              <a:t>)))</a:t>
            </a:r>
          </a:p>
          <a:p>
            <a:r>
              <a:rPr lang="en-US" dirty="0" err="1"/>
              <a:t>model.add</a:t>
            </a:r>
            <a:r>
              <a:rPr lang="en-US" dirty="0"/>
              <a:t>(Conv2D(</a:t>
            </a:r>
            <a:r>
              <a:rPr lang="en-US" dirty="0">
                <a:solidFill>
                  <a:srgbClr val="FF0000"/>
                </a:solidFill>
              </a:rPr>
              <a:t>16,</a:t>
            </a:r>
            <a:r>
              <a:rPr lang="en-US" dirty="0"/>
              <a:t> (</a:t>
            </a:r>
            <a:r>
              <a:rPr lang="en-US" dirty="0">
                <a:solidFill>
                  <a:srgbClr val="FF0000"/>
                </a:solidFill>
              </a:rPr>
              <a:t>5, 5</a:t>
            </a:r>
            <a:r>
              <a:rPr lang="en-US" dirty="0"/>
              <a:t>), strides=(</a:t>
            </a:r>
            <a:r>
              <a:rPr lang="en-US" dirty="0">
                <a:solidFill>
                  <a:srgbClr val="FF0000"/>
                </a:solidFill>
              </a:rPr>
              <a:t>1, 1</a:t>
            </a:r>
            <a:r>
              <a:rPr lang="en-US" dirty="0"/>
              <a:t>), activation=‘tanh’, padding=“valid”))</a:t>
            </a:r>
          </a:p>
          <a:p>
            <a:r>
              <a:rPr lang="en-US" dirty="0" err="1"/>
              <a:t>model.add</a:t>
            </a:r>
            <a:r>
              <a:rPr lang="en-US" dirty="0"/>
              <a:t>(AveragePooling2D(</a:t>
            </a:r>
            <a:r>
              <a:rPr lang="en-US" dirty="0" err="1"/>
              <a:t>pool_size</a:t>
            </a:r>
            <a:r>
              <a:rPr lang="en-US" dirty="0"/>
              <a:t>=(</a:t>
            </a:r>
            <a:r>
              <a:rPr lang="en-US" dirty="0">
                <a:solidFill>
                  <a:srgbClr val="FF0000"/>
                </a:solidFill>
              </a:rPr>
              <a:t>2,2</a:t>
            </a:r>
            <a:r>
              <a:rPr lang="en-US" dirty="0"/>
              <a:t>),strides=(</a:t>
            </a:r>
            <a:r>
              <a:rPr lang="en-US" dirty="0">
                <a:solidFill>
                  <a:srgbClr val="FF0000"/>
                </a:solidFill>
              </a:rPr>
              <a:t>2,2</a:t>
            </a:r>
            <a:r>
              <a:rPr lang="en-US" dirty="0"/>
              <a:t>)</a:t>
            </a:r>
          </a:p>
          <a:p>
            <a:r>
              <a:rPr lang="en-US" dirty="0" err="1"/>
              <a:t>model.add</a:t>
            </a:r>
            <a:r>
              <a:rPr lang="en-US" dirty="0"/>
              <a:t>(Conv2D(</a:t>
            </a:r>
            <a:r>
              <a:rPr lang="en-US" dirty="0">
                <a:solidFill>
                  <a:srgbClr val="FF0000"/>
                </a:solidFill>
              </a:rPr>
              <a:t>120,</a:t>
            </a:r>
            <a:r>
              <a:rPr lang="en-US" dirty="0"/>
              <a:t> (</a:t>
            </a:r>
            <a:r>
              <a:rPr lang="en-US" dirty="0">
                <a:solidFill>
                  <a:srgbClr val="FF0000"/>
                </a:solidFill>
              </a:rPr>
              <a:t>5, 5</a:t>
            </a:r>
            <a:r>
              <a:rPr lang="en-US" dirty="0"/>
              <a:t>), strides=(</a:t>
            </a:r>
            <a:r>
              <a:rPr lang="en-US" dirty="0">
                <a:solidFill>
                  <a:srgbClr val="FF0000"/>
                </a:solidFill>
              </a:rPr>
              <a:t>1, 1</a:t>
            </a:r>
            <a:r>
              <a:rPr lang="en-US" dirty="0"/>
              <a:t>), activation=‘tanh’, padding=“valid”))</a:t>
            </a:r>
          </a:p>
          <a:p>
            <a:r>
              <a:rPr lang="en-US" dirty="0" err="1"/>
              <a:t>model.add</a:t>
            </a:r>
            <a:r>
              <a:rPr lang="en-US" dirty="0"/>
              <a:t>(Flatten())</a:t>
            </a:r>
          </a:p>
          <a:p>
            <a:r>
              <a:rPr lang="en-US" dirty="0" err="1"/>
              <a:t>model.add</a:t>
            </a:r>
            <a:r>
              <a:rPr lang="en-US" dirty="0"/>
              <a:t>(Dense(84,activation=‘tanh’))</a:t>
            </a:r>
          </a:p>
          <a:p>
            <a:r>
              <a:rPr lang="en-US" dirty="0" err="1"/>
              <a:t>model.add</a:t>
            </a:r>
            <a:r>
              <a:rPr lang="en-US" dirty="0"/>
              <a:t>(Dense(10,activation=‘</a:t>
            </a:r>
            <a:r>
              <a:rPr lang="en-US" dirty="0" err="1"/>
              <a:t>softmax</a:t>
            </a:r>
            <a:r>
              <a:rPr lang="en-US" dirty="0"/>
              <a:t>’))</a:t>
            </a:r>
          </a:p>
        </p:txBody>
      </p:sp>
      <p:pic>
        <p:nvPicPr>
          <p:cNvPr id="40962" name="Picture 2" descr="1N7SV3VtEiK0eSQRpwgCvsg">
            <a:extLst>
              <a:ext uri="{FF2B5EF4-FFF2-40B4-BE49-F238E27FC236}">
                <a16:creationId xmlns:a16="http://schemas.microsoft.com/office/drawing/2014/main" id="{2CFA0E41-06C2-4639-ACFD-8536A46A47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35" t="8273" r="2832" b="12571"/>
          <a:stretch/>
        </p:blipFill>
        <p:spPr bwMode="auto">
          <a:xfrm>
            <a:off x="11099643" y="1888045"/>
            <a:ext cx="508313" cy="2241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845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4F12DF-39AD-4DC0-A7A4-D7D4F71D6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289DEA-477A-4A5C-A860-D29A2CF9913C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0000FF"/>
                </a:solidFill>
              </a:rPr>
              <a:t>AlexNet</a:t>
            </a:r>
            <a:r>
              <a:rPr lang="en-US" sz="3200" dirty="0">
                <a:solidFill>
                  <a:srgbClr val="0000FF"/>
                </a:solidFill>
              </a:rPr>
              <a:t> (2012) by Hinton Alex </a:t>
            </a:r>
            <a:r>
              <a:rPr lang="en-US" sz="3200" dirty="0" err="1">
                <a:solidFill>
                  <a:srgbClr val="0000FF"/>
                </a:solidFill>
              </a:rPr>
              <a:t>Krizhevsky</a:t>
            </a:r>
            <a:r>
              <a:rPr lang="en-US" sz="3200" dirty="0">
                <a:solidFill>
                  <a:srgbClr val="0000FF"/>
                </a:solidFill>
              </a:rPr>
              <a:t> 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41988" name="Picture 4" descr="See the source image">
            <a:extLst>
              <a:ext uri="{FF2B5EF4-FFF2-40B4-BE49-F238E27FC236}">
                <a16:creationId xmlns:a16="http://schemas.microsoft.com/office/drawing/2014/main" id="{FA7ADF31-4B29-4C94-834D-13C5EECF7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886" y="2070675"/>
            <a:ext cx="8186364" cy="460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13A097F-0F1A-4359-A333-32C88AD78825}"/>
              </a:ext>
            </a:extLst>
          </p:cNvPr>
          <p:cNvSpPr/>
          <p:nvPr/>
        </p:nvSpPr>
        <p:spPr>
          <a:xfrm>
            <a:off x="285750" y="2026633"/>
            <a:ext cx="102450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AlexNet</a:t>
            </a:r>
            <a:r>
              <a:rPr lang="en-US" sz="2400" dirty="0"/>
              <a:t> won the 2012 ImageNet challenge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Input of 227x227x3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Total parameters: 60M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Activation: </a:t>
            </a:r>
            <a:r>
              <a:rPr lang="en-US" sz="2400" dirty="0" err="1"/>
              <a:t>ReLU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407998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5AA9EA-E56E-41B5-BEB1-D4503631A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7EFF7-367F-4793-A4E9-A5C2B5044EA1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0000FF"/>
                </a:solidFill>
              </a:rPr>
              <a:t>AlexNet</a:t>
            </a:r>
            <a:r>
              <a:rPr lang="en-US" sz="3200" dirty="0">
                <a:solidFill>
                  <a:srgbClr val="0000FF"/>
                </a:solidFill>
              </a:rPr>
              <a:t> (2012) by Hinton Alex </a:t>
            </a:r>
            <a:r>
              <a:rPr lang="en-US" sz="3200" dirty="0" err="1">
                <a:solidFill>
                  <a:srgbClr val="0000FF"/>
                </a:solidFill>
              </a:rPr>
              <a:t>Krizhevsky</a:t>
            </a:r>
            <a:r>
              <a:rPr lang="en-US" sz="3200" dirty="0">
                <a:solidFill>
                  <a:srgbClr val="0000FF"/>
                </a:solidFill>
              </a:rPr>
              <a:t> 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44034" name="Picture 2" descr="https://lh6.googleusercontent.com/UHM_RdQEmlv6Y28gvKxBLrUTgvgQuS8aH8oLIm0VZJZ2n7AJuF9sX3LfmzFDFXZMfoiJCLTT9HZpC6C0x0jeUAXog1pQdE3G1YOt1HpT8exDsddJsnEiWkczEkdekOrROZnB2j2r">
            <a:extLst>
              <a:ext uri="{FF2B5EF4-FFF2-40B4-BE49-F238E27FC236}">
                <a16:creationId xmlns:a16="http://schemas.microsoft.com/office/drawing/2014/main" id="{73188B03-1B5F-4753-AA67-2AF7F9714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17420"/>
            <a:ext cx="5518079" cy="456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9569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5AA9EA-E56E-41B5-BEB1-D4503631A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7EFF7-367F-4793-A4E9-A5C2B5044EA1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VGG16 (2014) - Visual Geometry Group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A7DD23-2D35-4084-9D8B-CDADC4399C7B}"/>
              </a:ext>
            </a:extLst>
          </p:cNvPr>
          <p:cNvSpPr/>
          <p:nvPr/>
        </p:nvSpPr>
        <p:spPr>
          <a:xfrm>
            <a:off x="285750" y="2026633"/>
            <a:ext cx="102450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VGG16 runner up of 2014 ImageNet challenge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16 layers: 13 </a:t>
            </a:r>
            <a:r>
              <a:rPr lang="en-US" sz="2400" dirty="0" err="1"/>
              <a:t>ConvNet</a:t>
            </a:r>
            <a:r>
              <a:rPr lang="en-US" sz="2400" dirty="0"/>
              <a:t>, 3 Fully Connected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Total Parameters: 130M</a:t>
            </a:r>
          </a:p>
        </p:txBody>
      </p:sp>
      <p:pic>
        <p:nvPicPr>
          <p:cNvPr id="45058" name="Picture 2" descr="https://lh3.googleusercontent.com/rup0FOslg8qeEYS4Vank-8lnebIQ8tukbKOvAr1RdSFv3yvE1aba4qYBtO3FTfmTWE-leVC_uE4EkFnL51Luaor0Nv3U9w3P8EoTfZVWKZpVw-yNfUrSa9kChU4HLdIFr9HW60-U">
            <a:extLst>
              <a:ext uri="{FF2B5EF4-FFF2-40B4-BE49-F238E27FC236}">
                <a16:creationId xmlns:a16="http://schemas.microsoft.com/office/drawing/2014/main" id="{1F878B7C-135B-4FBF-852D-50784403C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3460" y="2811463"/>
            <a:ext cx="6877050" cy="3874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333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5AA9EA-E56E-41B5-BEB1-D4503631A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7EFF7-367F-4793-A4E9-A5C2B5044EA1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0000FF"/>
                </a:solidFill>
              </a:rPr>
              <a:t>GoogleNet</a:t>
            </a:r>
            <a:r>
              <a:rPr lang="en-US" sz="3200" dirty="0">
                <a:solidFill>
                  <a:srgbClr val="0000FF"/>
                </a:solidFill>
              </a:rPr>
              <a:t> (2014)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7" name="Picture 4" descr="https://miro.medium.com/max/700/0*rbWRzjKvoGt9W3Mf.png">
            <a:extLst>
              <a:ext uri="{FF2B5EF4-FFF2-40B4-BE49-F238E27FC236}">
                <a16:creationId xmlns:a16="http://schemas.microsoft.com/office/drawing/2014/main" id="{E195FBD0-A828-4FC1-9435-357E9CA98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9944" y="2559539"/>
            <a:ext cx="8796306" cy="4455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A7DD23-2D35-4084-9D8B-CDADC4399C7B}"/>
              </a:ext>
            </a:extLst>
          </p:cNvPr>
          <p:cNvSpPr/>
          <p:nvPr/>
        </p:nvSpPr>
        <p:spPr>
          <a:xfrm>
            <a:off x="285750" y="2026633"/>
            <a:ext cx="102450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GoogleNet</a:t>
            </a:r>
            <a:r>
              <a:rPr lang="en-US" sz="2400" dirty="0"/>
              <a:t> won the 2014 ImageNet challenge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Introduced Inception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22 layers deep with 27 pooling layers  and 9 inception models</a:t>
            </a:r>
          </a:p>
        </p:txBody>
      </p:sp>
    </p:spTree>
    <p:extLst>
      <p:ext uri="{BB962C8B-B14F-4D97-AF65-F5344CB8AC3E}">
        <p14:creationId xmlns:p14="http://schemas.microsoft.com/office/powerpoint/2010/main" val="10694284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685AC-0C1F-4402-B73C-04B285803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38873948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15A-A009-4409-AFF0-E78D1E9C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1B852-BBE9-4997-9055-F50DE96CE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Introduction</a:t>
            </a:r>
          </a:p>
          <a:p>
            <a:r>
              <a:rPr lang="en-US" dirty="0"/>
              <a:t>RNNs are type of Deep Learning models with </a:t>
            </a:r>
            <a:r>
              <a:rPr lang="en-US" u="sng" dirty="0"/>
              <a:t>built-in feedback </a:t>
            </a:r>
            <a:r>
              <a:rPr lang="en-US" dirty="0"/>
              <a:t>mechanism.</a:t>
            </a:r>
          </a:p>
          <a:p>
            <a:r>
              <a:rPr lang="en-US" dirty="0"/>
              <a:t>The output of a particular layer can be </a:t>
            </a:r>
            <a:r>
              <a:rPr lang="en-US" b="1" dirty="0"/>
              <a:t>re-fed</a:t>
            </a:r>
            <a:r>
              <a:rPr lang="en-US" dirty="0"/>
              <a:t> as the input in order to predict the output.</a:t>
            </a:r>
          </a:p>
          <a:p>
            <a:r>
              <a:rPr lang="en-US" dirty="0"/>
              <a:t>This is different from traditional ML where output/predictand cannot be used as input</a:t>
            </a:r>
          </a:p>
          <a:p>
            <a:endParaRPr lang="en-US" dirty="0"/>
          </a:p>
        </p:txBody>
      </p:sp>
      <p:pic>
        <p:nvPicPr>
          <p:cNvPr id="47108" name="Picture 4" descr="image">
            <a:extLst>
              <a:ext uri="{FF2B5EF4-FFF2-40B4-BE49-F238E27FC236}">
                <a16:creationId xmlns:a16="http://schemas.microsoft.com/office/drawing/2014/main" id="{93F98B9D-0ABD-4D8C-B206-A34C882FE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500" y="4600575"/>
            <a:ext cx="4381500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4063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CEAD2B72-77BC-4835-9C4D-B4022DFAA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25"/>
          <a:stretch/>
        </p:blipFill>
        <p:spPr bwMode="auto">
          <a:xfrm>
            <a:off x="6903720" y="2157857"/>
            <a:ext cx="4034790" cy="444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5520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Architecture of MLPs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5703E6-6838-4CDD-9063-8D7BBF23CEE6}"/>
              </a:ext>
            </a:extLst>
          </p:cNvPr>
          <p:cNvSpPr txBox="1"/>
          <p:nvPr/>
        </p:nvSpPr>
        <p:spPr>
          <a:xfrm>
            <a:off x="7418070" y="1715794"/>
            <a:ext cx="3006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Fully connected (Dense) Layer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310904-94C9-44A1-8B6C-D1C908DEC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0289"/>
            <a:ext cx="5665470" cy="4351338"/>
          </a:xfrm>
        </p:spPr>
        <p:txBody>
          <a:bodyPr>
            <a:normAutofit/>
          </a:bodyPr>
          <a:lstStyle/>
          <a:p>
            <a:r>
              <a:rPr lang="en-US" dirty="0"/>
              <a:t>Previous examples (MNIST, Fashion MNIST) use fully connected MLP NN to predict the images</a:t>
            </a:r>
          </a:p>
          <a:p>
            <a:r>
              <a:rPr lang="en-US" dirty="0"/>
              <a:t>The accuracy/loss are ok but not so great</a:t>
            </a:r>
          </a:p>
        </p:txBody>
      </p:sp>
    </p:spTree>
    <p:extLst>
      <p:ext uri="{BB962C8B-B14F-4D97-AF65-F5344CB8AC3E}">
        <p14:creationId xmlns:p14="http://schemas.microsoft.com/office/powerpoint/2010/main" val="28821269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15A-A009-4409-AFF0-E78D1E9C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  <p:pic>
        <p:nvPicPr>
          <p:cNvPr id="53250" name="Picture 2" descr="image">
            <a:extLst>
              <a:ext uri="{FF2B5EF4-FFF2-40B4-BE49-F238E27FC236}">
                <a16:creationId xmlns:a16="http://schemas.microsoft.com/office/drawing/2014/main" id="{64A6D8BC-2A7A-4F26-BDCC-D9210A2B6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670" y="3409855"/>
            <a:ext cx="8168640" cy="2146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293E8B-8933-499B-9295-7A3AFEAA7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00FF"/>
                </a:solidFill>
              </a:rPr>
              <a:t>Introduction</a:t>
            </a:r>
          </a:p>
          <a:p>
            <a:r>
              <a:rPr lang="en-US" dirty="0"/>
              <a:t>Unroll the RNN loop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9095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15A-A009-4409-AFF0-E78D1E9C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  <p:pic>
        <p:nvPicPr>
          <p:cNvPr id="52226" name="Picture 2" descr="image">
            <a:extLst>
              <a:ext uri="{FF2B5EF4-FFF2-40B4-BE49-F238E27FC236}">
                <a16:creationId xmlns:a16="http://schemas.microsoft.com/office/drawing/2014/main" id="{A28BEB54-C367-4651-924D-EBF296C42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40" y="1986758"/>
            <a:ext cx="8676323" cy="475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8844CCF-8EF1-4ABB-BE41-4B72028C8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3980" y="137985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00FF"/>
                </a:solidFill>
              </a:rPr>
              <a:t>Type of RNNs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5299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15A-A009-4409-AFF0-E78D1E9C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C430E1-8D10-4B39-A3AE-F2361A1CD322}"/>
              </a:ext>
            </a:extLst>
          </p:cNvPr>
          <p:cNvSpPr/>
          <p:nvPr/>
        </p:nvSpPr>
        <p:spPr>
          <a:xfrm>
            <a:off x="838200" y="1581626"/>
            <a:ext cx="10808970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 Neue"/>
              </a:rPr>
              <a:t>Applications</a:t>
            </a:r>
          </a:p>
          <a:p>
            <a:endParaRPr lang="en-US" sz="2800" dirty="0">
              <a:solidFill>
                <a:srgbClr val="0000FF"/>
              </a:solidFill>
              <a:latin typeface="Helvetica Neue"/>
            </a:endParaRPr>
          </a:p>
          <a:p>
            <a:r>
              <a:rPr lang="en-US" dirty="0">
                <a:solidFill>
                  <a:srgbClr val="333333"/>
                </a:solidFill>
                <a:latin typeface="Helvetica Neue"/>
              </a:rPr>
              <a:t>It is specifically designed for Sequential problem </a:t>
            </a:r>
            <a:r>
              <a:rPr lang="en-US" b="1" dirty="0">
                <a:solidFill>
                  <a:srgbClr val="333333"/>
                </a:solidFill>
                <a:latin typeface="Helvetica Neue"/>
              </a:rPr>
              <a:t>Weather forecast, Stock forecast, Image captioning, Natural Language Processing, Speech/Voice Recognition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257495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15A-A009-4409-AFF0-E78D1E9C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F3FA64-0C9C-4A5C-9116-85E4D3D5B793}"/>
              </a:ext>
            </a:extLst>
          </p:cNvPr>
          <p:cNvSpPr/>
          <p:nvPr/>
        </p:nvSpPr>
        <p:spPr>
          <a:xfrm>
            <a:off x="1104900" y="1589038"/>
            <a:ext cx="105156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Helvetica Neue"/>
              </a:rPr>
              <a:t>Some Disadvantages of RNN: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Helvetica Neue"/>
              </a:rPr>
              <a:t>Computationally Expensive and large memory requested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Helvetica Neue"/>
              </a:rPr>
              <a:t>RNN is sensitive to changes in parameters and having </a:t>
            </a:r>
            <a:r>
              <a:rPr lang="en-US" sz="2400" u="sng" dirty="0">
                <a:solidFill>
                  <a:srgbClr val="333333"/>
                </a:solidFill>
                <a:latin typeface="Helvetica Neue"/>
              </a:rPr>
              <a:t>gradient problem </a:t>
            </a:r>
            <a:r>
              <a:rPr lang="en-US" sz="2400" dirty="0">
                <a:solidFill>
                  <a:srgbClr val="333333"/>
                </a:solidFill>
                <a:latin typeface="Helvetica Neue"/>
              </a:rPr>
              <a:t>such as </a:t>
            </a:r>
            <a:r>
              <a:rPr lang="en-US" sz="2400" b="1" dirty="0">
                <a:solidFill>
                  <a:srgbClr val="333333"/>
                </a:solidFill>
                <a:latin typeface="Helvetica Neue"/>
              </a:rPr>
              <a:t>Exploding Gradient</a:t>
            </a:r>
            <a:r>
              <a:rPr lang="en-US" sz="2400" dirty="0">
                <a:solidFill>
                  <a:srgbClr val="333333"/>
                </a:solidFill>
                <a:latin typeface="Helvetica Neue"/>
              </a:rPr>
              <a:t> or </a:t>
            </a:r>
            <a:r>
              <a:rPr lang="en-US" sz="2400" b="1" dirty="0">
                <a:solidFill>
                  <a:srgbClr val="333333"/>
                </a:solidFill>
                <a:latin typeface="Helvetica Neue"/>
              </a:rPr>
              <a:t>Vanishing Gradient</a:t>
            </a:r>
            <a:endParaRPr lang="en-US" sz="2400" dirty="0">
              <a:solidFill>
                <a:srgbClr val="333333"/>
              </a:solidFill>
              <a:latin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Helvetica Neue"/>
              </a:rPr>
              <a:t>In order to resolve the </a:t>
            </a:r>
            <a:r>
              <a:rPr lang="en-US" sz="2400" b="1" u="sng" dirty="0">
                <a:solidFill>
                  <a:srgbClr val="333333"/>
                </a:solidFill>
                <a:latin typeface="Helvetica Neue"/>
              </a:rPr>
              <a:t>gradient problem </a:t>
            </a:r>
            <a:r>
              <a:rPr lang="en-US" sz="2400" dirty="0">
                <a:solidFill>
                  <a:srgbClr val="333333"/>
                </a:solidFill>
                <a:latin typeface="Helvetica Neue"/>
              </a:rPr>
              <a:t>of RNN, a method </a:t>
            </a:r>
            <a:r>
              <a:rPr lang="en-US" sz="2400" dirty="0">
                <a:solidFill>
                  <a:srgbClr val="0000FF"/>
                </a:solidFill>
                <a:latin typeface="Helvetica Neue"/>
              </a:rPr>
              <a:t>Long-Short Term Memory (LSTM) </a:t>
            </a:r>
            <a:r>
              <a:rPr lang="en-US" sz="2400" dirty="0">
                <a:solidFill>
                  <a:srgbClr val="333333"/>
                </a:solidFill>
                <a:latin typeface="Helvetica Neue"/>
              </a:rPr>
              <a:t>is proposed.</a:t>
            </a:r>
          </a:p>
          <a:p>
            <a:endParaRPr lang="en-US" sz="2400" dirty="0">
              <a:solidFill>
                <a:srgbClr val="333333"/>
              </a:solidFill>
              <a:latin typeface="Helvetica Neue"/>
            </a:endParaRPr>
          </a:p>
          <a:p>
            <a:r>
              <a:rPr lang="en-US" sz="2400" dirty="0">
                <a:solidFill>
                  <a:srgbClr val="333333"/>
                </a:solidFill>
                <a:latin typeface="Helvetica Neue"/>
              </a:rPr>
              <a:t>In this limited workshop, we only cover LSTM for timeseries forecast problem (stock forecast and weather forecast)</a:t>
            </a:r>
            <a:endParaRPr lang="en-US" sz="24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3249367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15A-A009-4409-AFF0-E78D1E9C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3229A2-E808-43C6-B163-E04A1C3E35FE}"/>
              </a:ext>
            </a:extLst>
          </p:cNvPr>
          <p:cNvSpPr/>
          <p:nvPr/>
        </p:nvSpPr>
        <p:spPr>
          <a:xfrm>
            <a:off x="933450" y="1690688"/>
            <a:ext cx="10828020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Helvetica Neue"/>
              </a:rPr>
              <a:t>Long-Short Term Memory model - LSTM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Helvetica Neue"/>
              </a:rPr>
              <a:t>LSTMs are a special kind of RNN — capable of learning long-term dependencies by remembering information for long periods is the default behavior.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Helvetica Neue"/>
              </a:rPr>
              <a:t>They were introduced by </a:t>
            </a:r>
            <a:r>
              <a:rPr lang="en-US" sz="2400" dirty="0" err="1">
                <a:solidFill>
                  <a:srgbClr val="333333"/>
                </a:solidFill>
                <a:latin typeface="Helvetica Neue"/>
              </a:rPr>
              <a:t>Hochreiter</a:t>
            </a:r>
            <a:r>
              <a:rPr lang="en-US" sz="2400" dirty="0">
                <a:solidFill>
                  <a:srgbClr val="333333"/>
                </a:solidFill>
                <a:latin typeface="Helvetica Neue"/>
              </a:rPr>
              <a:t> &amp; </a:t>
            </a:r>
            <a:r>
              <a:rPr lang="en-US" sz="2400" dirty="0" err="1">
                <a:solidFill>
                  <a:srgbClr val="333333"/>
                </a:solidFill>
                <a:latin typeface="Helvetica Neue"/>
              </a:rPr>
              <a:t>Schmidhuber</a:t>
            </a:r>
            <a:r>
              <a:rPr lang="en-US" sz="2400" dirty="0">
                <a:solidFill>
                  <a:srgbClr val="333333"/>
                </a:solidFill>
                <a:latin typeface="Helvetica Neue"/>
              </a:rPr>
              <a:t> (1997) and were refined and popularized by many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Helvetica Neue"/>
              </a:rPr>
              <a:t>LSTMs are explicitly designed to avoid the long-term dependency problem.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681558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15A-A009-4409-AFF0-E78D1E9C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3BF653-9C4B-490C-98A6-008818F73756}"/>
              </a:ext>
            </a:extLst>
          </p:cNvPr>
          <p:cNvSpPr/>
          <p:nvPr/>
        </p:nvSpPr>
        <p:spPr>
          <a:xfrm>
            <a:off x="1527810" y="1561445"/>
            <a:ext cx="8382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Helvetica Neue"/>
              </a:rPr>
              <a:t>Comparison between traditional RNN and LSTM</a:t>
            </a:r>
          </a:p>
          <a:p>
            <a:br>
              <a:rPr lang="en-US" sz="2800" b="1" dirty="0">
                <a:solidFill>
                  <a:srgbClr val="0000FF"/>
                </a:solidFill>
              </a:rPr>
            </a:br>
            <a:endParaRPr lang="en-US" sz="2800" b="1" dirty="0">
              <a:solidFill>
                <a:srgbClr val="0000FF"/>
              </a:solidFill>
            </a:endParaRPr>
          </a:p>
        </p:txBody>
      </p:sp>
      <p:pic>
        <p:nvPicPr>
          <p:cNvPr id="48132" name="Picture 4" descr="image">
            <a:extLst>
              <a:ext uri="{FF2B5EF4-FFF2-40B4-BE49-F238E27FC236}">
                <a16:creationId xmlns:a16="http://schemas.microsoft.com/office/drawing/2014/main" id="{7D20F163-02EE-46E9-A5CC-72A9267E3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45983"/>
            <a:ext cx="1034415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6460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15A-A009-4409-AFF0-E78D1E9C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3BF653-9C4B-490C-98A6-008818F73756}"/>
              </a:ext>
            </a:extLst>
          </p:cNvPr>
          <p:cNvSpPr/>
          <p:nvPr/>
        </p:nvSpPr>
        <p:spPr>
          <a:xfrm>
            <a:off x="1527810" y="1561445"/>
            <a:ext cx="8382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Helvetica Neue"/>
              </a:rPr>
              <a:t>Comparison between traditional RNN and LSTM</a:t>
            </a:r>
          </a:p>
          <a:p>
            <a:br>
              <a:rPr lang="en-US" sz="2800" b="1" dirty="0">
                <a:solidFill>
                  <a:srgbClr val="0000FF"/>
                </a:solidFill>
              </a:rPr>
            </a:br>
            <a:endParaRPr lang="en-US" sz="2800" b="1" dirty="0">
              <a:solidFill>
                <a:srgbClr val="0000FF"/>
              </a:solidFill>
            </a:endParaRPr>
          </a:p>
        </p:txBody>
      </p:sp>
      <p:pic>
        <p:nvPicPr>
          <p:cNvPr id="48132" name="Picture 4" descr="image">
            <a:extLst>
              <a:ext uri="{FF2B5EF4-FFF2-40B4-BE49-F238E27FC236}">
                <a16:creationId xmlns:a16="http://schemas.microsoft.com/office/drawing/2014/main" id="{7D20F163-02EE-46E9-A5CC-72A9267E3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45983"/>
            <a:ext cx="1034415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06F23B-320F-4983-969B-7F9CE94CFDC5}"/>
              </a:ext>
            </a:extLst>
          </p:cNvPr>
          <p:cNvSpPr txBox="1"/>
          <p:nvPr/>
        </p:nvSpPr>
        <p:spPr>
          <a:xfrm>
            <a:off x="838200" y="5972874"/>
            <a:ext cx="11372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= Sequential()</a:t>
            </a:r>
          </a:p>
          <a:p>
            <a:r>
              <a:rPr lang="en-US" dirty="0" err="1"/>
              <a:t>model.add</a:t>
            </a:r>
            <a:r>
              <a:rPr lang="en-US" dirty="0"/>
              <a:t>(LSTM(128, </a:t>
            </a:r>
            <a:r>
              <a:rPr lang="en-US" dirty="0" err="1"/>
              <a:t>return_sequences</a:t>
            </a:r>
            <a:r>
              <a:rPr lang="en-US" dirty="0"/>
              <a:t>=True, </a:t>
            </a:r>
            <a:r>
              <a:rPr lang="en-US" dirty="0" err="1"/>
              <a:t>input_shape</a:t>
            </a:r>
            <a:r>
              <a:rPr lang="en-US" dirty="0"/>
              <a:t>= (</a:t>
            </a:r>
            <a:r>
              <a:rPr lang="en-US" dirty="0" err="1"/>
              <a:t>x_train.shape</a:t>
            </a:r>
            <a:r>
              <a:rPr lang="en-US" dirty="0"/>
              <a:t>[1], 1)))</a:t>
            </a:r>
          </a:p>
          <a:p>
            <a:r>
              <a:rPr lang="en-US" dirty="0" err="1"/>
              <a:t>model.add</a:t>
            </a:r>
            <a:r>
              <a:rPr lang="en-US" dirty="0"/>
              <a:t>(LSTM(64, </a:t>
            </a:r>
            <a:r>
              <a:rPr lang="en-US" dirty="0" err="1"/>
              <a:t>return_sequences</a:t>
            </a:r>
            <a:r>
              <a:rPr lang="en-US" dirty="0"/>
              <a:t>=False))</a:t>
            </a:r>
          </a:p>
          <a:p>
            <a:r>
              <a:rPr lang="en-US" dirty="0" err="1"/>
              <a:t>model.add</a:t>
            </a:r>
            <a:r>
              <a:rPr lang="en-US" dirty="0"/>
              <a:t>(Dense(25))</a:t>
            </a:r>
          </a:p>
          <a:p>
            <a:r>
              <a:rPr lang="en-US" dirty="0" err="1"/>
              <a:t>model.add</a:t>
            </a:r>
            <a:r>
              <a:rPr lang="en-US" dirty="0"/>
              <a:t>(Dense(1))</a:t>
            </a:r>
          </a:p>
        </p:txBody>
      </p:sp>
    </p:spTree>
    <p:extLst>
      <p:ext uri="{BB962C8B-B14F-4D97-AF65-F5344CB8AC3E}">
        <p14:creationId xmlns:p14="http://schemas.microsoft.com/office/powerpoint/2010/main" val="17842654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15A-A009-4409-AFF0-E78D1E9C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Recurrent Neural Network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F88FE0-F1EB-48AE-922D-DB6911EA455F}"/>
              </a:ext>
            </a:extLst>
          </p:cNvPr>
          <p:cNvSpPr/>
          <p:nvPr/>
        </p:nvSpPr>
        <p:spPr>
          <a:xfrm>
            <a:off x="1527810" y="1561445"/>
            <a:ext cx="838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Helvetica Neue"/>
              </a:rPr>
              <a:t>Hands-on section</a:t>
            </a:r>
            <a:endParaRPr lang="en-US" sz="2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765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CEAD2B72-77BC-4835-9C4D-B4022DFAA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410" y="2157857"/>
            <a:ext cx="9944100" cy="444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5520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Architecture of CNNs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0390BBC-03D1-4466-9C76-ED1680C74D54}"/>
              </a:ext>
            </a:extLst>
          </p:cNvPr>
          <p:cNvCxnSpPr>
            <a:cxnSpLocks/>
          </p:cNvCxnSpPr>
          <p:nvPr/>
        </p:nvCxnSpPr>
        <p:spPr>
          <a:xfrm>
            <a:off x="3120390" y="5646420"/>
            <a:ext cx="26574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B3C56A0-0AB6-46C1-9AAD-C97DBE2C08CE}"/>
              </a:ext>
            </a:extLst>
          </p:cNvPr>
          <p:cNvSpPr txBox="1"/>
          <p:nvPr/>
        </p:nvSpPr>
        <p:spPr>
          <a:xfrm>
            <a:off x="3514725" y="5285573"/>
            <a:ext cx="226314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Feature Extraction</a:t>
            </a:r>
          </a:p>
        </p:txBody>
      </p:sp>
    </p:spTree>
    <p:extLst>
      <p:ext uri="{BB962C8B-B14F-4D97-AF65-F5344CB8AC3E}">
        <p14:creationId xmlns:p14="http://schemas.microsoft.com/office/powerpoint/2010/main" val="4278491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5520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Architecture of CNNs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9C789D4-491E-4F2D-9296-8662CEF94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5540" y="2410309"/>
            <a:ext cx="5665470" cy="4351338"/>
          </a:xfrm>
        </p:spPr>
        <p:txBody>
          <a:bodyPr>
            <a:normAutofit/>
          </a:bodyPr>
          <a:lstStyle/>
          <a:p>
            <a:r>
              <a:rPr lang="en-US" dirty="0"/>
              <a:t>Convolutional Layers</a:t>
            </a:r>
          </a:p>
          <a:p>
            <a:r>
              <a:rPr lang="en-US" dirty="0"/>
              <a:t>Pooling Layers</a:t>
            </a:r>
          </a:p>
          <a:p>
            <a:r>
              <a:rPr lang="en-US" dirty="0"/>
              <a:t>Flatten Layer</a:t>
            </a:r>
          </a:p>
        </p:txBody>
      </p:sp>
    </p:spTree>
    <p:extLst>
      <p:ext uri="{BB962C8B-B14F-4D97-AF65-F5344CB8AC3E}">
        <p14:creationId xmlns:p14="http://schemas.microsoft.com/office/powerpoint/2010/main" val="409942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1381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Convolutional Layers (Conv2D):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Depth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Filter/kernel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Stride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FF"/>
                </a:solidFill>
              </a:rPr>
              <a:t>Padding</a:t>
            </a:r>
          </a:p>
        </p:txBody>
      </p:sp>
    </p:spTree>
    <p:extLst>
      <p:ext uri="{BB962C8B-B14F-4D97-AF65-F5344CB8AC3E}">
        <p14:creationId xmlns:p14="http://schemas.microsoft.com/office/powerpoint/2010/main" val="1873406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 dirty="0"/>
              <a:t>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Conv2D: depth</a:t>
            </a:r>
          </a:p>
        </p:txBody>
      </p:sp>
      <p:pic>
        <p:nvPicPr>
          <p:cNvPr id="5122" name="Picture 2" descr="image">
            <a:extLst>
              <a:ext uri="{FF2B5EF4-FFF2-40B4-BE49-F238E27FC236}">
                <a16:creationId xmlns:a16="http://schemas.microsoft.com/office/drawing/2014/main" id="{2D9E91A2-6EBB-42F7-9015-0600EBAE1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3885" y="2097405"/>
            <a:ext cx="3584269" cy="190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C0BB99-6F61-4736-8E62-25DA64B24B52}"/>
              </a:ext>
            </a:extLst>
          </p:cNvPr>
          <p:cNvSpPr/>
          <p:nvPr/>
        </p:nvSpPr>
        <p:spPr>
          <a:xfrm>
            <a:off x="10039348" y="2600310"/>
            <a:ext cx="1962150" cy="9541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MNIST</a:t>
            </a:r>
          </a:p>
          <a:p>
            <a:pPr algn="ctr"/>
            <a:r>
              <a:rPr lang="en-US" dirty="0"/>
              <a:t>Fashion MNIST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2B8617-E53C-485C-AA9F-B9BC4100CAB4}"/>
              </a:ext>
            </a:extLst>
          </p:cNvPr>
          <p:cNvSpPr txBox="1"/>
          <p:nvPr/>
        </p:nvSpPr>
        <p:spPr>
          <a:xfrm>
            <a:off x="2754630" y="3198166"/>
            <a:ext cx="1668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Depth =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8642B0-DBD2-485F-BB7D-2FDBB587678C}"/>
              </a:ext>
            </a:extLst>
          </p:cNvPr>
          <p:cNvSpPr txBox="1"/>
          <p:nvPr/>
        </p:nvSpPr>
        <p:spPr>
          <a:xfrm>
            <a:off x="2754630" y="5437673"/>
            <a:ext cx="1668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Depth = 3</a:t>
            </a:r>
          </a:p>
          <a:p>
            <a:r>
              <a:rPr lang="en-US" sz="2400" b="1" dirty="0"/>
              <a:t>(RGB) </a:t>
            </a:r>
          </a:p>
        </p:txBody>
      </p:sp>
      <p:pic>
        <p:nvPicPr>
          <p:cNvPr id="13" name="Picture 2" descr="image">
            <a:extLst>
              <a:ext uri="{FF2B5EF4-FFF2-40B4-BE49-F238E27FC236}">
                <a16:creationId xmlns:a16="http://schemas.microsoft.com/office/drawing/2014/main" id="{49E315A7-54A2-4804-AD65-692997D51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0845" y="4134302"/>
            <a:ext cx="3584269" cy="2606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7D3F5C8-78D8-4B8D-AD70-1E5BCB235BE0}"/>
              </a:ext>
            </a:extLst>
          </p:cNvPr>
          <p:cNvSpPr/>
          <p:nvPr/>
        </p:nvSpPr>
        <p:spPr>
          <a:xfrm>
            <a:off x="10538459" y="5038160"/>
            <a:ext cx="1424940" cy="667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Regular images</a:t>
            </a:r>
          </a:p>
        </p:txBody>
      </p:sp>
    </p:spTree>
    <p:extLst>
      <p:ext uri="{BB962C8B-B14F-4D97-AF65-F5344CB8AC3E}">
        <p14:creationId xmlns:p14="http://schemas.microsoft.com/office/powerpoint/2010/main" val="1486545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7998-D418-42DA-BDDB-84B5FAE1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Convolution Neural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F2CDB-3069-42EA-B7CB-37021F035325}"/>
              </a:ext>
            </a:extLst>
          </p:cNvPr>
          <p:cNvSpPr txBox="1"/>
          <p:nvPr/>
        </p:nvSpPr>
        <p:spPr>
          <a:xfrm>
            <a:off x="1885950" y="1485900"/>
            <a:ext cx="8972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Parameters of Conv2D: filter &amp; kernel</a:t>
            </a:r>
          </a:p>
        </p:txBody>
      </p:sp>
    </p:spTree>
    <p:extLst>
      <p:ext uri="{BB962C8B-B14F-4D97-AF65-F5344CB8AC3E}">
        <p14:creationId xmlns:p14="http://schemas.microsoft.com/office/powerpoint/2010/main" val="215936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10685</TotalTime>
  <Words>2413</Words>
  <Application>Microsoft Office PowerPoint</Application>
  <PresentationFormat>Widescreen</PresentationFormat>
  <Paragraphs>290</Paragraphs>
  <Slides>47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Calibri Light</vt:lpstr>
      <vt:lpstr>Cambria Math</vt:lpstr>
      <vt:lpstr>Helvetica Neue</vt:lpstr>
      <vt:lpstr>open-sans</vt:lpstr>
      <vt:lpstr>Office Theme</vt:lpstr>
      <vt:lpstr>PowerPoint Presentation</vt:lpstr>
      <vt:lpstr>Outline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1. Convolution Neural Network</vt:lpstr>
      <vt:lpstr>2. Recurrent Neural Network</vt:lpstr>
      <vt:lpstr>2. Recurrent Neural Network</vt:lpstr>
      <vt:lpstr>2. Recurrent Neural Network</vt:lpstr>
      <vt:lpstr>2. Recurrent Neural Network</vt:lpstr>
      <vt:lpstr>2. Recurrent Neural Network</vt:lpstr>
      <vt:lpstr>2. Recurrent Neural Network</vt:lpstr>
      <vt:lpstr>2. Recurrent Neural Network</vt:lpstr>
      <vt:lpstr>2. Recurrent Neural Network</vt:lpstr>
      <vt:lpstr>2. Recurrent Neural Network</vt:lpstr>
      <vt:lpstr>2. Recurrent Neural Network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Tue M Vu</dc:creator>
  <cp:lastModifiedBy>Vu, Tue</cp:lastModifiedBy>
  <cp:revision>98</cp:revision>
  <dcterms:created xsi:type="dcterms:W3CDTF">2022-01-03T05:41:52Z</dcterms:created>
  <dcterms:modified xsi:type="dcterms:W3CDTF">2022-04-19T20:30:35Z</dcterms:modified>
</cp:coreProperties>
</file>

<file path=docProps/thumbnail.jpeg>
</file>